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ngel%20Inform&#225;tica\Desktop\THIAGO-NUGAA\Dados%20componentes%20curriculares\Component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Resultado</a:t>
            </a:r>
            <a:r>
              <a:rPr lang="pt-BR" sz="1600" baseline="0" dirty="0"/>
              <a:t> dos Componentes Curriculares UFRB</a:t>
            </a:r>
            <a:endParaRPr lang="pt-BR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Planilha5!$B$4</c:f>
              <c:strCache>
                <c:ptCount val="1"/>
                <c:pt idx="0">
                  <c:v>Aprovado por Média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Planilha5!$A$5:$A$16</c:f>
              <c:strCache>
                <c:ptCount val="12"/>
                <c:pt idx="0">
                  <c:v>2010.1</c:v>
                </c:pt>
                <c:pt idx="1">
                  <c:v>2010.2</c:v>
                </c:pt>
                <c:pt idx="2">
                  <c:v>2011.1</c:v>
                </c:pt>
                <c:pt idx="3">
                  <c:v>2011.2</c:v>
                </c:pt>
                <c:pt idx="4">
                  <c:v>2012.1</c:v>
                </c:pt>
                <c:pt idx="5">
                  <c:v>2012.2</c:v>
                </c:pt>
                <c:pt idx="6">
                  <c:v>2013.1</c:v>
                </c:pt>
                <c:pt idx="7">
                  <c:v>2013.2</c:v>
                </c:pt>
                <c:pt idx="8">
                  <c:v>2014.1</c:v>
                </c:pt>
                <c:pt idx="9">
                  <c:v>2014.2</c:v>
                </c:pt>
                <c:pt idx="10">
                  <c:v>2015.1</c:v>
                </c:pt>
                <c:pt idx="11">
                  <c:v>2015.2</c:v>
                </c:pt>
              </c:strCache>
            </c:strRef>
          </c:cat>
          <c:val>
            <c:numRef>
              <c:f>Planilha5!$B$5:$B$16</c:f>
              <c:numCache>
                <c:formatCode>###0</c:formatCode>
                <c:ptCount val="12"/>
                <c:pt idx="0">
                  <c:v>16174</c:v>
                </c:pt>
                <c:pt idx="1">
                  <c:v>16306</c:v>
                </c:pt>
                <c:pt idx="2">
                  <c:v>19227</c:v>
                </c:pt>
                <c:pt idx="3">
                  <c:v>18241</c:v>
                </c:pt>
                <c:pt idx="4">
                  <c:v>18811</c:v>
                </c:pt>
                <c:pt idx="5">
                  <c:v>19657</c:v>
                </c:pt>
                <c:pt idx="6">
                  <c:v>20002</c:v>
                </c:pt>
                <c:pt idx="7">
                  <c:v>20981</c:v>
                </c:pt>
                <c:pt idx="8">
                  <c:v>22073</c:v>
                </c:pt>
                <c:pt idx="9">
                  <c:v>23221</c:v>
                </c:pt>
                <c:pt idx="10">
                  <c:v>23575</c:v>
                </c:pt>
                <c:pt idx="11">
                  <c:v>22641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BB-40B1-88C5-AC8BEC65605F}"/>
            </c:ext>
          </c:extLst>
        </c:ser>
        <c:ser>
          <c:idx val="1"/>
          <c:order val="1"/>
          <c:tx>
            <c:strRef>
              <c:f>Planilha5!$C$4</c:f>
              <c:strCache>
                <c:ptCount val="1"/>
                <c:pt idx="0">
                  <c:v>Aprovado por Média Final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Planilha5!$A$5:$A$16</c:f>
              <c:strCache>
                <c:ptCount val="12"/>
                <c:pt idx="0">
                  <c:v>2010.1</c:v>
                </c:pt>
                <c:pt idx="1">
                  <c:v>2010.2</c:v>
                </c:pt>
                <c:pt idx="2">
                  <c:v>2011.1</c:v>
                </c:pt>
                <c:pt idx="3">
                  <c:v>2011.2</c:v>
                </c:pt>
                <c:pt idx="4">
                  <c:v>2012.1</c:v>
                </c:pt>
                <c:pt idx="5">
                  <c:v>2012.2</c:v>
                </c:pt>
                <c:pt idx="6">
                  <c:v>2013.1</c:v>
                </c:pt>
                <c:pt idx="7">
                  <c:v>2013.2</c:v>
                </c:pt>
                <c:pt idx="8">
                  <c:v>2014.1</c:v>
                </c:pt>
                <c:pt idx="9">
                  <c:v>2014.2</c:v>
                </c:pt>
                <c:pt idx="10">
                  <c:v>2015.1</c:v>
                </c:pt>
                <c:pt idx="11">
                  <c:v>2015.2</c:v>
                </c:pt>
              </c:strCache>
            </c:strRef>
          </c:cat>
          <c:val>
            <c:numRef>
              <c:f>Planilha5!$C$5:$C$16</c:f>
              <c:numCache>
                <c:formatCode>###0</c:formatCode>
                <c:ptCount val="12"/>
                <c:pt idx="0">
                  <c:v>3272</c:v>
                </c:pt>
                <c:pt idx="1">
                  <c:v>3625</c:v>
                </c:pt>
                <c:pt idx="2">
                  <c:v>3744</c:v>
                </c:pt>
                <c:pt idx="3">
                  <c:v>3671</c:v>
                </c:pt>
                <c:pt idx="4">
                  <c:v>3518</c:v>
                </c:pt>
                <c:pt idx="5">
                  <c:v>3483</c:v>
                </c:pt>
                <c:pt idx="6">
                  <c:v>3883</c:v>
                </c:pt>
                <c:pt idx="7">
                  <c:v>3832</c:v>
                </c:pt>
                <c:pt idx="8">
                  <c:v>3963</c:v>
                </c:pt>
                <c:pt idx="9">
                  <c:v>4046</c:v>
                </c:pt>
                <c:pt idx="10">
                  <c:v>4050</c:v>
                </c:pt>
                <c:pt idx="11">
                  <c:v>4023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BB-40B1-88C5-AC8BEC65605F}"/>
            </c:ext>
          </c:extLst>
        </c:ser>
        <c:ser>
          <c:idx val="2"/>
          <c:order val="2"/>
          <c:tx>
            <c:strRef>
              <c:f>Planilha5!$D$4</c:f>
              <c:strCache>
                <c:ptCount val="1"/>
                <c:pt idx="0">
                  <c:v>Reprovado na Média Final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Planilha5!$A$5:$A$16</c:f>
              <c:strCache>
                <c:ptCount val="12"/>
                <c:pt idx="0">
                  <c:v>2010.1</c:v>
                </c:pt>
                <c:pt idx="1">
                  <c:v>2010.2</c:v>
                </c:pt>
                <c:pt idx="2">
                  <c:v>2011.1</c:v>
                </c:pt>
                <c:pt idx="3">
                  <c:v>2011.2</c:v>
                </c:pt>
                <c:pt idx="4">
                  <c:v>2012.1</c:v>
                </c:pt>
                <c:pt idx="5">
                  <c:v>2012.2</c:v>
                </c:pt>
                <c:pt idx="6">
                  <c:v>2013.1</c:v>
                </c:pt>
                <c:pt idx="7">
                  <c:v>2013.2</c:v>
                </c:pt>
                <c:pt idx="8">
                  <c:v>2014.1</c:v>
                </c:pt>
                <c:pt idx="9">
                  <c:v>2014.2</c:v>
                </c:pt>
                <c:pt idx="10">
                  <c:v>2015.1</c:v>
                </c:pt>
                <c:pt idx="11">
                  <c:v>2015.2</c:v>
                </c:pt>
              </c:strCache>
            </c:strRef>
          </c:cat>
          <c:val>
            <c:numRef>
              <c:f>Planilha5!$D$5:$D$16</c:f>
              <c:numCache>
                <c:formatCode>###0</c:formatCode>
                <c:ptCount val="12"/>
                <c:pt idx="0">
                  <c:v>1053</c:v>
                </c:pt>
                <c:pt idx="1">
                  <c:v>899</c:v>
                </c:pt>
                <c:pt idx="2">
                  <c:v>1250</c:v>
                </c:pt>
                <c:pt idx="3">
                  <c:v>1275</c:v>
                </c:pt>
                <c:pt idx="4">
                  <c:v>1390</c:v>
                </c:pt>
                <c:pt idx="5">
                  <c:v>1303</c:v>
                </c:pt>
                <c:pt idx="6">
                  <c:v>2463</c:v>
                </c:pt>
                <c:pt idx="7">
                  <c:v>2633</c:v>
                </c:pt>
                <c:pt idx="8">
                  <c:v>3041</c:v>
                </c:pt>
                <c:pt idx="9">
                  <c:v>2896</c:v>
                </c:pt>
                <c:pt idx="10">
                  <c:v>2938</c:v>
                </c:pt>
                <c:pt idx="11">
                  <c:v>2824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BB-40B1-88C5-AC8BEC65605F}"/>
            </c:ext>
          </c:extLst>
        </c:ser>
        <c:ser>
          <c:idx val="3"/>
          <c:order val="3"/>
          <c:tx>
            <c:strRef>
              <c:f>Planilha5!$E$4</c:f>
              <c:strCache>
                <c:ptCount val="1"/>
                <c:pt idx="0">
                  <c:v>Reprovado  sem Final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Planilha5!$A$5:$A$16</c:f>
              <c:strCache>
                <c:ptCount val="12"/>
                <c:pt idx="0">
                  <c:v>2010.1</c:v>
                </c:pt>
                <c:pt idx="1">
                  <c:v>2010.2</c:v>
                </c:pt>
                <c:pt idx="2">
                  <c:v>2011.1</c:v>
                </c:pt>
                <c:pt idx="3">
                  <c:v>2011.2</c:v>
                </c:pt>
                <c:pt idx="4">
                  <c:v>2012.1</c:v>
                </c:pt>
                <c:pt idx="5">
                  <c:v>2012.2</c:v>
                </c:pt>
                <c:pt idx="6">
                  <c:v>2013.1</c:v>
                </c:pt>
                <c:pt idx="7">
                  <c:v>2013.2</c:v>
                </c:pt>
                <c:pt idx="8">
                  <c:v>2014.1</c:v>
                </c:pt>
                <c:pt idx="9">
                  <c:v>2014.2</c:v>
                </c:pt>
                <c:pt idx="10">
                  <c:v>2015.1</c:v>
                </c:pt>
                <c:pt idx="11">
                  <c:v>2015.2</c:v>
                </c:pt>
              </c:strCache>
            </c:strRef>
          </c:cat>
          <c:val>
            <c:numRef>
              <c:f>Planilha5!$E$5:$E$16</c:f>
              <c:numCache>
                <c:formatCode>###0</c:formatCode>
                <c:ptCount val="12"/>
                <c:pt idx="0">
                  <c:v>1791</c:v>
                </c:pt>
                <c:pt idx="1">
                  <c:v>2076</c:v>
                </c:pt>
                <c:pt idx="2">
                  <c:v>2443</c:v>
                </c:pt>
                <c:pt idx="3">
                  <c:v>2144</c:v>
                </c:pt>
                <c:pt idx="4">
                  <c:v>2028</c:v>
                </c:pt>
                <c:pt idx="5">
                  <c:v>2205</c:v>
                </c:pt>
                <c:pt idx="6">
                  <c:v>1845</c:v>
                </c:pt>
                <c:pt idx="7">
                  <c:v>1734</c:v>
                </c:pt>
                <c:pt idx="8">
                  <c:v>1922</c:v>
                </c:pt>
                <c:pt idx="9">
                  <c:v>1904</c:v>
                </c:pt>
                <c:pt idx="10">
                  <c:v>1825</c:v>
                </c:pt>
                <c:pt idx="11">
                  <c:v>1783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5BB-40B1-88C5-AC8BEC6560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5060576"/>
        <c:axId val="565069104"/>
      </c:barChart>
      <c:catAx>
        <c:axId val="56506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069104"/>
        <c:crosses val="autoZero"/>
        <c:auto val="1"/>
        <c:lblAlgn val="ctr"/>
        <c:lblOffset val="100"/>
        <c:noMultiLvlLbl val="0"/>
      </c:catAx>
      <c:valAx>
        <c:axId val="565069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06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pt-BR" sz="1400" b="0" i="0" baseline="0">
                <a:effectLst/>
              </a:rPr>
              <a:t>Resultado dos Componentes Curriculares por Centro de Ensino</a:t>
            </a:r>
            <a:endParaRPr lang="pt-BR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Planilha5!$B$19</c:f>
              <c:strCache>
                <c:ptCount val="1"/>
                <c:pt idx="0">
                  <c:v>Aprovado por Média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Planilha5!$A$20:$A$27</c:f>
              <c:strCache>
                <c:ptCount val="8"/>
                <c:pt idx="0">
                  <c:v>CAHL</c:v>
                </c:pt>
                <c:pt idx="1">
                  <c:v>CCAAB</c:v>
                </c:pt>
                <c:pt idx="2">
                  <c:v>CCS</c:v>
                </c:pt>
                <c:pt idx="3">
                  <c:v>CECULT</c:v>
                </c:pt>
                <c:pt idx="4">
                  <c:v>CETEC</c:v>
                </c:pt>
                <c:pt idx="5">
                  <c:v>CETENS</c:v>
                </c:pt>
                <c:pt idx="6">
                  <c:v>CFP</c:v>
                </c:pt>
                <c:pt idx="7">
                  <c:v>PARFOR</c:v>
                </c:pt>
              </c:strCache>
            </c:strRef>
          </c:cat>
          <c:val>
            <c:numRef>
              <c:f>Planilha5!$B$20:$B$27</c:f>
              <c:numCache>
                <c:formatCode>###0</c:formatCode>
                <c:ptCount val="8"/>
                <c:pt idx="0">
                  <c:v>57200</c:v>
                </c:pt>
                <c:pt idx="1">
                  <c:v>61742</c:v>
                </c:pt>
                <c:pt idx="2">
                  <c:v>42268</c:v>
                </c:pt>
                <c:pt idx="3">
                  <c:v>1256</c:v>
                </c:pt>
                <c:pt idx="4">
                  <c:v>24032</c:v>
                </c:pt>
                <c:pt idx="5">
                  <c:v>4761</c:v>
                </c:pt>
                <c:pt idx="6">
                  <c:v>41979</c:v>
                </c:pt>
                <c:pt idx="7">
                  <c:v>7671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9D-4E21-8577-D5FA1CA10A50}"/>
            </c:ext>
          </c:extLst>
        </c:ser>
        <c:ser>
          <c:idx val="1"/>
          <c:order val="1"/>
          <c:tx>
            <c:strRef>
              <c:f>Planilha5!$C$19</c:f>
              <c:strCache>
                <c:ptCount val="1"/>
                <c:pt idx="0">
                  <c:v>Aprovado por Média Final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Planilha5!$A$20:$A$27</c:f>
              <c:strCache>
                <c:ptCount val="8"/>
                <c:pt idx="0">
                  <c:v>CAHL</c:v>
                </c:pt>
                <c:pt idx="1">
                  <c:v>CCAAB</c:v>
                </c:pt>
                <c:pt idx="2">
                  <c:v>CCS</c:v>
                </c:pt>
                <c:pt idx="3">
                  <c:v>CECULT</c:v>
                </c:pt>
                <c:pt idx="4">
                  <c:v>CETEC</c:v>
                </c:pt>
                <c:pt idx="5">
                  <c:v>CETENS</c:v>
                </c:pt>
                <c:pt idx="6">
                  <c:v>CFP</c:v>
                </c:pt>
                <c:pt idx="7">
                  <c:v>PARFOR</c:v>
                </c:pt>
              </c:strCache>
            </c:strRef>
          </c:cat>
          <c:val>
            <c:numRef>
              <c:f>Planilha5!$C$20:$C$27</c:f>
              <c:numCache>
                <c:formatCode>###0</c:formatCode>
                <c:ptCount val="8"/>
                <c:pt idx="0">
                  <c:v>4229</c:v>
                </c:pt>
                <c:pt idx="1">
                  <c:v>22342</c:v>
                </c:pt>
                <c:pt idx="2">
                  <c:v>4440</c:v>
                </c:pt>
                <c:pt idx="3">
                  <c:v>144</c:v>
                </c:pt>
                <c:pt idx="4">
                  <c:v>8730</c:v>
                </c:pt>
                <c:pt idx="5">
                  <c:v>604</c:v>
                </c:pt>
                <c:pt idx="6">
                  <c:v>4391</c:v>
                </c:pt>
                <c:pt idx="7">
                  <c:v>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9D-4E21-8577-D5FA1CA10A50}"/>
            </c:ext>
          </c:extLst>
        </c:ser>
        <c:ser>
          <c:idx val="2"/>
          <c:order val="2"/>
          <c:tx>
            <c:strRef>
              <c:f>Planilha5!$D$19</c:f>
              <c:strCache>
                <c:ptCount val="1"/>
                <c:pt idx="0">
                  <c:v>Reprovado na Média Final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Planilha5!$A$20:$A$27</c:f>
              <c:strCache>
                <c:ptCount val="8"/>
                <c:pt idx="0">
                  <c:v>CAHL</c:v>
                </c:pt>
                <c:pt idx="1">
                  <c:v>CCAAB</c:v>
                </c:pt>
                <c:pt idx="2">
                  <c:v>CCS</c:v>
                </c:pt>
                <c:pt idx="3">
                  <c:v>CECULT</c:v>
                </c:pt>
                <c:pt idx="4">
                  <c:v>CETEC</c:v>
                </c:pt>
                <c:pt idx="5">
                  <c:v>CETENS</c:v>
                </c:pt>
                <c:pt idx="6">
                  <c:v>CFP</c:v>
                </c:pt>
                <c:pt idx="7">
                  <c:v>PARFOR</c:v>
                </c:pt>
              </c:strCache>
            </c:strRef>
          </c:cat>
          <c:val>
            <c:numRef>
              <c:f>Planilha5!$D$20:$D$27</c:f>
              <c:numCache>
                <c:formatCode>###0</c:formatCode>
                <c:ptCount val="8"/>
                <c:pt idx="0">
                  <c:v>3305</c:v>
                </c:pt>
                <c:pt idx="1">
                  <c:v>6868</c:v>
                </c:pt>
                <c:pt idx="2">
                  <c:v>1219</c:v>
                </c:pt>
                <c:pt idx="3">
                  <c:v>163</c:v>
                </c:pt>
                <c:pt idx="4">
                  <c:v>7680</c:v>
                </c:pt>
                <c:pt idx="5">
                  <c:v>462</c:v>
                </c:pt>
                <c:pt idx="6">
                  <c:v>3957</c:v>
                </c:pt>
                <c:pt idx="7">
                  <c:v>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9D-4E21-8577-D5FA1CA10A50}"/>
            </c:ext>
          </c:extLst>
        </c:ser>
        <c:ser>
          <c:idx val="3"/>
          <c:order val="3"/>
          <c:tx>
            <c:strRef>
              <c:f>Planilha5!$E$19</c:f>
              <c:strCache>
                <c:ptCount val="1"/>
                <c:pt idx="0">
                  <c:v>Reprovado  sem Final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Planilha5!$A$20:$A$27</c:f>
              <c:strCache>
                <c:ptCount val="8"/>
                <c:pt idx="0">
                  <c:v>CAHL</c:v>
                </c:pt>
                <c:pt idx="1">
                  <c:v>CCAAB</c:v>
                </c:pt>
                <c:pt idx="2">
                  <c:v>CCS</c:v>
                </c:pt>
                <c:pt idx="3">
                  <c:v>CECULT</c:v>
                </c:pt>
                <c:pt idx="4">
                  <c:v>CETEC</c:v>
                </c:pt>
                <c:pt idx="5">
                  <c:v>CETENS</c:v>
                </c:pt>
                <c:pt idx="6">
                  <c:v>CFP</c:v>
                </c:pt>
                <c:pt idx="7">
                  <c:v>PARFOR</c:v>
                </c:pt>
              </c:strCache>
            </c:strRef>
          </c:cat>
          <c:val>
            <c:numRef>
              <c:f>Planilha5!$E$20:$E$27</c:f>
              <c:numCache>
                <c:formatCode>###0</c:formatCode>
                <c:ptCount val="8"/>
                <c:pt idx="0">
                  <c:v>1604</c:v>
                </c:pt>
                <c:pt idx="1">
                  <c:v>10080</c:v>
                </c:pt>
                <c:pt idx="2">
                  <c:v>1238</c:v>
                </c:pt>
                <c:pt idx="3">
                  <c:v>44</c:v>
                </c:pt>
                <c:pt idx="4">
                  <c:v>6780</c:v>
                </c:pt>
                <c:pt idx="5">
                  <c:v>342</c:v>
                </c:pt>
                <c:pt idx="6">
                  <c:v>3390</c:v>
                </c:pt>
                <c:pt idx="7">
                  <c:v>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9D-4E21-8577-D5FA1CA10A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2910104"/>
        <c:axId val="302911416"/>
      </c:barChart>
      <c:catAx>
        <c:axId val="302910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02911416"/>
        <c:crosses val="autoZero"/>
        <c:auto val="1"/>
        <c:lblAlgn val="ctr"/>
        <c:lblOffset val="100"/>
        <c:noMultiLvlLbl val="0"/>
      </c:catAx>
      <c:valAx>
        <c:axId val="302911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02910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Nota</a:t>
            </a:r>
            <a:r>
              <a:rPr lang="en-US" baseline="0"/>
              <a:t> do Aluno por Centro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Planilha2!$B$5:$C$5</c:f>
              <c:strCache>
                <c:ptCount val="2"/>
                <c:pt idx="0">
                  <c:v>CENTRO DE ENSINO</c:v>
                </c:pt>
                <c:pt idx="1">
                  <c:v>CAHL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Planilha2!$D$3:$N$4</c:f>
              <c:multiLvlStrCache>
                <c:ptCount val="11"/>
                <c:lvl>
                  <c:pt idx="0">
                    <c:v>&lt;= 0,9</c:v>
                  </c:pt>
                  <c:pt idx="1">
                    <c:v>1,0 - 1,9</c:v>
                  </c:pt>
                  <c:pt idx="2">
                    <c:v>2,0 - 2,9</c:v>
                  </c:pt>
                  <c:pt idx="3">
                    <c:v>3,0 - 3,9</c:v>
                  </c:pt>
                  <c:pt idx="4">
                    <c:v>4,0 - 4,9</c:v>
                  </c:pt>
                  <c:pt idx="5">
                    <c:v>5,0 - 5,9</c:v>
                  </c:pt>
                  <c:pt idx="6">
                    <c:v>6,0 - 6,9</c:v>
                  </c:pt>
                  <c:pt idx="7">
                    <c:v>7,0 - 7,9</c:v>
                  </c:pt>
                  <c:pt idx="8">
                    <c:v>8,0 - 8,9</c:v>
                  </c:pt>
                  <c:pt idx="9">
                    <c:v>9,0 - 9,9</c:v>
                  </c:pt>
                  <c:pt idx="10">
                    <c:v>10,0</c:v>
                  </c:pt>
                </c:lvl>
                <c:lvl>
                  <c:pt idx="0">
                    <c:v>NOTA DO ALUNO</c:v>
                  </c:pt>
                </c:lvl>
              </c:multiLvlStrCache>
            </c:multiLvlStrRef>
          </c:cat>
          <c:val>
            <c:numRef>
              <c:f>Planilha2!$D$5:$N$5</c:f>
              <c:numCache>
                <c:formatCode>####.0%</c:formatCode>
                <c:ptCount val="11"/>
                <c:pt idx="0" formatCode="###0.0%">
                  <c:v>0.13455706518108826</c:v>
                </c:pt>
                <c:pt idx="1">
                  <c:v>7.9221941672344472E-3</c:v>
                </c:pt>
                <c:pt idx="2" formatCode="###0.0%">
                  <c:v>1.0580738246964049E-2</c:v>
                </c:pt>
                <c:pt idx="3" formatCode="###0.0%">
                  <c:v>1.042042403110096E-2</c:v>
                </c:pt>
                <c:pt idx="4">
                  <c:v>6.5595233323981674E-3</c:v>
                </c:pt>
                <c:pt idx="5" formatCode="###0.0%">
                  <c:v>3.0125713064272638E-2</c:v>
                </c:pt>
                <c:pt idx="6" formatCode="###0.0%">
                  <c:v>2.172257624944892E-2</c:v>
                </c:pt>
                <c:pt idx="7" formatCode="###0.0%">
                  <c:v>0.22951651904399287</c:v>
                </c:pt>
                <c:pt idx="8" formatCode="###0.0%">
                  <c:v>0.28318170280416283</c:v>
                </c:pt>
                <c:pt idx="9" formatCode="###0.0%">
                  <c:v>0.20752675243477217</c:v>
                </c:pt>
                <c:pt idx="10" formatCode="###0.0%">
                  <c:v>5.7886791444564684E-2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7D-4E47-A694-45F85604101B}"/>
            </c:ext>
          </c:extLst>
        </c:ser>
        <c:ser>
          <c:idx val="1"/>
          <c:order val="1"/>
          <c:tx>
            <c:strRef>
              <c:f>Planilha2!$B$6:$C$6</c:f>
              <c:strCache>
                <c:ptCount val="2"/>
                <c:pt idx="0">
                  <c:v>CENTRO DE ENSINO</c:v>
                </c:pt>
                <c:pt idx="1">
                  <c:v>CCAAB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Planilha2!$D$3:$N$4</c:f>
              <c:multiLvlStrCache>
                <c:ptCount val="11"/>
                <c:lvl>
                  <c:pt idx="0">
                    <c:v>&lt;= 0,9</c:v>
                  </c:pt>
                  <c:pt idx="1">
                    <c:v>1,0 - 1,9</c:v>
                  </c:pt>
                  <c:pt idx="2">
                    <c:v>2,0 - 2,9</c:v>
                  </c:pt>
                  <c:pt idx="3">
                    <c:v>3,0 - 3,9</c:v>
                  </c:pt>
                  <c:pt idx="4">
                    <c:v>4,0 - 4,9</c:v>
                  </c:pt>
                  <c:pt idx="5">
                    <c:v>5,0 - 5,9</c:v>
                  </c:pt>
                  <c:pt idx="6">
                    <c:v>6,0 - 6,9</c:v>
                  </c:pt>
                  <c:pt idx="7">
                    <c:v>7,0 - 7,9</c:v>
                  </c:pt>
                  <c:pt idx="8">
                    <c:v>8,0 - 8,9</c:v>
                  </c:pt>
                  <c:pt idx="9">
                    <c:v>9,0 - 9,9</c:v>
                  </c:pt>
                  <c:pt idx="10">
                    <c:v>10,0</c:v>
                  </c:pt>
                </c:lvl>
                <c:lvl>
                  <c:pt idx="0">
                    <c:v>NOTA DO ALUNO</c:v>
                  </c:pt>
                </c:lvl>
              </c:multiLvlStrCache>
            </c:multiLvlStrRef>
          </c:cat>
          <c:val>
            <c:numRef>
              <c:f>Planilha2!$D$6:$N$6</c:f>
              <c:numCache>
                <c:formatCode>###0.0%</c:formatCode>
                <c:ptCount val="11"/>
                <c:pt idx="0">
                  <c:v>0.11066838617868102</c:v>
                </c:pt>
                <c:pt idx="1">
                  <c:v>2.4574198425757102E-2</c:v>
                </c:pt>
                <c:pt idx="2">
                  <c:v>2.9821674745408457E-2</c:v>
                </c:pt>
                <c:pt idx="3">
                  <c:v>3.6065282163027526E-2</c:v>
                </c:pt>
                <c:pt idx="4">
                  <c:v>3.5513852448081112E-2</c:v>
                </c:pt>
                <c:pt idx="5">
                  <c:v>0.11945568550718193</c:v>
                </c:pt>
                <c:pt idx="6">
                  <c:v>6.809267576822163E-2</c:v>
                </c:pt>
                <c:pt idx="7">
                  <c:v>0.29296927113443322</c:v>
                </c:pt>
                <c:pt idx="8">
                  <c:v>0.18729932850091163</c:v>
                </c:pt>
                <c:pt idx="9">
                  <c:v>8.3239204873927164E-2</c:v>
                </c:pt>
                <c:pt idx="10">
                  <c:v>1.2300440254369192E-2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7D-4E47-A694-45F85604101B}"/>
            </c:ext>
          </c:extLst>
        </c:ser>
        <c:ser>
          <c:idx val="2"/>
          <c:order val="2"/>
          <c:tx>
            <c:strRef>
              <c:f>Planilha2!$B$7:$C$7</c:f>
              <c:strCache>
                <c:ptCount val="2"/>
                <c:pt idx="0">
                  <c:v>CENTRO DE ENSINO</c:v>
                </c:pt>
                <c:pt idx="1">
                  <c:v>CCS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Planilha2!$D$3:$N$4</c:f>
              <c:multiLvlStrCache>
                <c:ptCount val="11"/>
                <c:lvl>
                  <c:pt idx="0">
                    <c:v>&lt;= 0,9</c:v>
                  </c:pt>
                  <c:pt idx="1">
                    <c:v>1,0 - 1,9</c:v>
                  </c:pt>
                  <c:pt idx="2">
                    <c:v>2,0 - 2,9</c:v>
                  </c:pt>
                  <c:pt idx="3">
                    <c:v>3,0 - 3,9</c:v>
                  </c:pt>
                  <c:pt idx="4">
                    <c:v>4,0 - 4,9</c:v>
                  </c:pt>
                  <c:pt idx="5">
                    <c:v>5,0 - 5,9</c:v>
                  </c:pt>
                  <c:pt idx="6">
                    <c:v>6,0 - 6,9</c:v>
                  </c:pt>
                  <c:pt idx="7">
                    <c:v>7,0 - 7,9</c:v>
                  </c:pt>
                  <c:pt idx="8">
                    <c:v>8,0 - 8,9</c:v>
                  </c:pt>
                  <c:pt idx="9">
                    <c:v>9,0 - 9,9</c:v>
                  </c:pt>
                  <c:pt idx="10">
                    <c:v>10,0</c:v>
                  </c:pt>
                </c:lvl>
                <c:lvl>
                  <c:pt idx="0">
                    <c:v>NOTA DO ALUNO</c:v>
                  </c:pt>
                </c:lvl>
              </c:multiLvlStrCache>
            </c:multiLvlStrRef>
          </c:cat>
          <c:val>
            <c:numRef>
              <c:f>Planilha2!$D$7:$N$7</c:f>
              <c:numCache>
                <c:formatCode>####.0%</c:formatCode>
                <c:ptCount val="11"/>
                <c:pt idx="0" formatCode="###0.0%">
                  <c:v>5.0233870655997527E-2</c:v>
                </c:pt>
                <c:pt idx="1">
                  <c:v>3.6530209903745795E-3</c:v>
                </c:pt>
                <c:pt idx="2">
                  <c:v>4.6387568131740688E-3</c:v>
                </c:pt>
                <c:pt idx="3">
                  <c:v>8.3690904171015504E-3</c:v>
                </c:pt>
                <c:pt idx="4" formatCode="###0.0%">
                  <c:v>1.2601956009122887E-2</c:v>
                </c:pt>
                <c:pt idx="5" formatCode="###0.0%">
                  <c:v>4.3971548958212529E-2</c:v>
                </c:pt>
                <c:pt idx="6" formatCode="###0.0%">
                  <c:v>3.5873052688546132E-2</c:v>
                </c:pt>
                <c:pt idx="7" formatCode="###0.0%">
                  <c:v>0.24032625922919323</c:v>
                </c:pt>
                <c:pt idx="8" formatCode="###0.0%">
                  <c:v>0.30975298619969849</c:v>
                </c:pt>
                <c:pt idx="9" formatCode="###0.0%">
                  <c:v>0.24798020797093046</c:v>
                </c:pt>
                <c:pt idx="10" formatCode="###0.0%">
                  <c:v>4.2599250067648538E-2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7D-4E47-A694-45F85604101B}"/>
            </c:ext>
          </c:extLst>
        </c:ser>
        <c:ser>
          <c:idx val="3"/>
          <c:order val="3"/>
          <c:tx>
            <c:strRef>
              <c:f>Planilha2!$B$8:$C$8</c:f>
              <c:strCache>
                <c:ptCount val="2"/>
                <c:pt idx="0">
                  <c:v>CENTRO DE ENSINO</c:v>
                </c:pt>
                <c:pt idx="1">
                  <c:v>CECULT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Planilha2!$D$3:$N$4</c:f>
              <c:multiLvlStrCache>
                <c:ptCount val="11"/>
                <c:lvl>
                  <c:pt idx="0">
                    <c:v>&lt;= 0,9</c:v>
                  </c:pt>
                  <c:pt idx="1">
                    <c:v>1,0 - 1,9</c:v>
                  </c:pt>
                  <c:pt idx="2">
                    <c:v>2,0 - 2,9</c:v>
                  </c:pt>
                  <c:pt idx="3">
                    <c:v>3,0 - 3,9</c:v>
                  </c:pt>
                  <c:pt idx="4">
                    <c:v>4,0 - 4,9</c:v>
                  </c:pt>
                  <c:pt idx="5">
                    <c:v>5,0 - 5,9</c:v>
                  </c:pt>
                  <c:pt idx="6">
                    <c:v>6,0 - 6,9</c:v>
                  </c:pt>
                  <c:pt idx="7">
                    <c:v>7,0 - 7,9</c:v>
                  </c:pt>
                  <c:pt idx="8">
                    <c:v>8,0 - 8,9</c:v>
                  </c:pt>
                  <c:pt idx="9">
                    <c:v>9,0 - 9,9</c:v>
                  </c:pt>
                  <c:pt idx="10">
                    <c:v>10,0</c:v>
                  </c:pt>
                </c:lvl>
                <c:lvl>
                  <c:pt idx="0">
                    <c:v>NOTA DO ALUNO</c:v>
                  </c:pt>
                </c:lvl>
              </c:multiLvlStrCache>
            </c:multiLvlStrRef>
          </c:cat>
          <c:val>
            <c:numRef>
              <c:f>Planilha2!$D$8:$N$8</c:f>
              <c:numCache>
                <c:formatCode>####.0%</c:formatCode>
                <c:ptCount val="11"/>
                <c:pt idx="0" formatCode="###0.0%">
                  <c:v>0.16089385474860335</c:v>
                </c:pt>
                <c:pt idx="1">
                  <c:v>7.8212290502793283E-3</c:v>
                </c:pt>
                <c:pt idx="2" formatCode="###0.0%">
                  <c:v>1.2849162011173185E-2</c:v>
                </c:pt>
                <c:pt idx="3" formatCode="###0.0%">
                  <c:v>1.229050279329609E-2</c:v>
                </c:pt>
                <c:pt idx="4" formatCode="###0.0%">
                  <c:v>1.2849162011173185E-2</c:v>
                </c:pt>
                <c:pt idx="5" formatCode="###0.0%">
                  <c:v>3.6871508379888264E-2</c:v>
                </c:pt>
                <c:pt idx="6" formatCode="###0.0%">
                  <c:v>3.1284916201117313E-2</c:v>
                </c:pt>
                <c:pt idx="7" formatCode="###0.0%">
                  <c:v>0.30502793296089387</c:v>
                </c:pt>
                <c:pt idx="8" formatCode="###0.0%">
                  <c:v>0.27374301675977653</c:v>
                </c:pt>
                <c:pt idx="9" formatCode="###0.0%">
                  <c:v>0.12793296089385475</c:v>
                </c:pt>
                <c:pt idx="10" formatCode="###0.0%">
                  <c:v>1.8435754189944132E-2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7D-4E47-A694-45F85604101B}"/>
            </c:ext>
          </c:extLst>
        </c:ser>
        <c:ser>
          <c:idx val="4"/>
          <c:order val="4"/>
          <c:tx>
            <c:strRef>
              <c:f>Planilha2!$B$9:$C$9</c:f>
              <c:strCache>
                <c:ptCount val="2"/>
                <c:pt idx="0">
                  <c:v>CENTRO DE ENSINO</c:v>
                </c:pt>
                <c:pt idx="1">
                  <c:v>CETEC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Planilha2!$D$3:$N$4</c:f>
              <c:multiLvlStrCache>
                <c:ptCount val="11"/>
                <c:lvl>
                  <c:pt idx="0">
                    <c:v>&lt;= 0,9</c:v>
                  </c:pt>
                  <c:pt idx="1">
                    <c:v>1,0 - 1,9</c:v>
                  </c:pt>
                  <c:pt idx="2">
                    <c:v>2,0 - 2,9</c:v>
                  </c:pt>
                  <c:pt idx="3">
                    <c:v>3,0 - 3,9</c:v>
                  </c:pt>
                  <c:pt idx="4">
                    <c:v>4,0 - 4,9</c:v>
                  </c:pt>
                  <c:pt idx="5">
                    <c:v>5,0 - 5,9</c:v>
                  </c:pt>
                  <c:pt idx="6">
                    <c:v>6,0 - 6,9</c:v>
                  </c:pt>
                  <c:pt idx="7">
                    <c:v>7,0 - 7,9</c:v>
                  </c:pt>
                  <c:pt idx="8">
                    <c:v>8,0 - 8,9</c:v>
                  </c:pt>
                  <c:pt idx="9">
                    <c:v>9,0 - 9,9</c:v>
                  </c:pt>
                  <c:pt idx="10">
                    <c:v>10,0</c:v>
                  </c:pt>
                </c:lvl>
                <c:lvl>
                  <c:pt idx="0">
                    <c:v>NOTA DO ALUNO</c:v>
                  </c:pt>
                </c:lvl>
              </c:multiLvlStrCache>
            </c:multiLvlStrRef>
          </c:cat>
          <c:val>
            <c:numRef>
              <c:f>Planilha2!$D$9:$N$9</c:f>
              <c:numCache>
                <c:formatCode>###0.0%</c:formatCode>
                <c:ptCount val="11"/>
                <c:pt idx="0">
                  <c:v>0.17721029568803623</c:v>
                </c:pt>
                <c:pt idx="1">
                  <c:v>5.8069742607799089E-2</c:v>
                </c:pt>
                <c:pt idx="2">
                  <c:v>5.5786721655558417E-2</c:v>
                </c:pt>
                <c:pt idx="3">
                  <c:v>4.7961851456346433E-2</c:v>
                </c:pt>
                <c:pt idx="4">
                  <c:v>3.8608830135876571E-2</c:v>
                </c:pt>
                <c:pt idx="5">
                  <c:v>0.11433516220495638</c:v>
                </c:pt>
                <c:pt idx="6">
                  <c:v>4.4058622086386563E-2</c:v>
                </c:pt>
                <c:pt idx="7">
                  <c:v>0.23813381448613619</c:v>
                </c:pt>
                <c:pt idx="8">
                  <c:v>0.14497183046728282</c:v>
                </c:pt>
                <c:pt idx="9">
                  <c:v>7.0331774496446592E-2</c:v>
                </c:pt>
                <c:pt idx="10">
                  <c:v>1.0531354715174725E-2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7D-4E47-A694-45F85604101B}"/>
            </c:ext>
          </c:extLst>
        </c:ser>
        <c:ser>
          <c:idx val="5"/>
          <c:order val="5"/>
          <c:tx>
            <c:strRef>
              <c:f>Planilha2!$B$10:$C$10</c:f>
              <c:strCache>
                <c:ptCount val="2"/>
                <c:pt idx="0">
                  <c:v>CENTRO DE ENSINO</c:v>
                </c:pt>
                <c:pt idx="1">
                  <c:v>CETENS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Planilha2!$D$3:$N$4</c:f>
              <c:multiLvlStrCache>
                <c:ptCount val="11"/>
                <c:lvl>
                  <c:pt idx="0">
                    <c:v>&lt;= 0,9</c:v>
                  </c:pt>
                  <c:pt idx="1">
                    <c:v>1,0 - 1,9</c:v>
                  </c:pt>
                  <c:pt idx="2">
                    <c:v>2,0 - 2,9</c:v>
                  </c:pt>
                  <c:pt idx="3">
                    <c:v>3,0 - 3,9</c:v>
                  </c:pt>
                  <c:pt idx="4">
                    <c:v>4,0 - 4,9</c:v>
                  </c:pt>
                  <c:pt idx="5">
                    <c:v>5,0 - 5,9</c:v>
                  </c:pt>
                  <c:pt idx="6">
                    <c:v>6,0 - 6,9</c:v>
                  </c:pt>
                  <c:pt idx="7">
                    <c:v>7,0 - 7,9</c:v>
                  </c:pt>
                  <c:pt idx="8">
                    <c:v>8,0 - 8,9</c:v>
                  </c:pt>
                  <c:pt idx="9">
                    <c:v>9,0 - 9,9</c:v>
                  </c:pt>
                  <c:pt idx="10">
                    <c:v>10,0</c:v>
                  </c:pt>
                </c:lvl>
                <c:lvl>
                  <c:pt idx="0">
                    <c:v>NOTA DO ALUNO</c:v>
                  </c:pt>
                </c:lvl>
              </c:multiLvlStrCache>
            </c:multiLvlStrRef>
          </c:cat>
          <c:val>
            <c:numRef>
              <c:f>Planilha2!$D$10:$N$10</c:f>
              <c:numCache>
                <c:formatCode>###0.0%</c:formatCode>
                <c:ptCount val="11"/>
                <c:pt idx="0">
                  <c:v>0.13734392735527809</c:v>
                </c:pt>
                <c:pt idx="1">
                  <c:v>1.5891032917139614E-2</c:v>
                </c:pt>
                <c:pt idx="2">
                  <c:v>3.1640181611804763E-2</c:v>
                </c:pt>
                <c:pt idx="3">
                  <c:v>2.8093076049943246E-2</c:v>
                </c:pt>
                <c:pt idx="4">
                  <c:v>1.5181611804767309E-2</c:v>
                </c:pt>
                <c:pt idx="5">
                  <c:v>5.1503972758229287E-2</c:v>
                </c:pt>
                <c:pt idx="6">
                  <c:v>2.9086265607264475E-2</c:v>
                </c:pt>
                <c:pt idx="7">
                  <c:v>0.26291146424517592</c:v>
                </c:pt>
                <c:pt idx="8">
                  <c:v>0.26092508513053347</c:v>
                </c:pt>
                <c:pt idx="9">
                  <c:v>0.15777525539160045</c:v>
                </c:pt>
                <c:pt idx="10" formatCode="####.0%">
                  <c:v>9.6481271282633368E-3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7D-4E47-A694-45F85604101B}"/>
            </c:ext>
          </c:extLst>
        </c:ser>
        <c:ser>
          <c:idx val="6"/>
          <c:order val="6"/>
          <c:tx>
            <c:strRef>
              <c:f>Planilha2!$B$11:$C$11</c:f>
              <c:strCache>
                <c:ptCount val="2"/>
                <c:pt idx="0">
                  <c:v>CENTRO DE ENSINO</c:v>
                </c:pt>
                <c:pt idx="1">
                  <c:v>CFP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Planilha2!$D$3:$N$4</c:f>
              <c:multiLvlStrCache>
                <c:ptCount val="11"/>
                <c:lvl>
                  <c:pt idx="0">
                    <c:v>&lt;= 0,9</c:v>
                  </c:pt>
                  <c:pt idx="1">
                    <c:v>1,0 - 1,9</c:v>
                  </c:pt>
                  <c:pt idx="2">
                    <c:v>2,0 - 2,9</c:v>
                  </c:pt>
                  <c:pt idx="3">
                    <c:v>3,0 - 3,9</c:v>
                  </c:pt>
                  <c:pt idx="4">
                    <c:v>4,0 - 4,9</c:v>
                  </c:pt>
                  <c:pt idx="5">
                    <c:v>5,0 - 5,9</c:v>
                  </c:pt>
                  <c:pt idx="6">
                    <c:v>6,0 - 6,9</c:v>
                  </c:pt>
                  <c:pt idx="7">
                    <c:v>7,0 - 7,9</c:v>
                  </c:pt>
                  <c:pt idx="8">
                    <c:v>8,0 - 8,9</c:v>
                  </c:pt>
                  <c:pt idx="9">
                    <c:v>9,0 - 9,9</c:v>
                  </c:pt>
                  <c:pt idx="10">
                    <c:v>10,0</c:v>
                  </c:pt>
                </c:lvl>
                <c:lvl>
                  <c:pt idx="0">
                    <c:v>NOTA DO ALUNO</c:v>
                  </c:pt>
                </c:lvl>
              </c:multiLvlStrCache>
            </c:multiLvlStrRef>
          </c:cat>
          <c:val>
            <c:numRef>
              <c:f>Planilha2!$D$11:$N$11</c:f>
              <c:numCache>
                <c:formatCode>###0.0%</c:formatCode>
                <c:ptCount val="11"/>
                <c:pt idx="0">
                  <c:v>0.13905893253035967</c:v>
                </c:pt>
                <c:pt idx="1">
                  <c:v>1.9258131762681579E-2</c:v>
                </c:pt>
                <c:pt idx="2">
                  <c:v>2.400648555640118E-2</c:v>
                </c:pt>
                <c:pt idx="3">
                  <c:v>2.4353926077892857E-2</c:v>
                </c:pt>
                <c:pt idx="4">
                  <c:v>1.6693689818338242E-2</c:v>
                </c:pt>
                <c:pt idx="5">
                  <c:v>4.5845604050163795E-2</c:v>
                </c:pt>
                <c:pt idx="6">
                  <c:v>2.2418186029582076E-2</c:v>
                </c:pt>
                <c:pt idx="7">
                  <c:v>0.23404255319148937</c:v>
                </c:pt>
                <c:pt idx="8">
                  <c:v>0.26976274775818143</c:v>
                </c:pt>
                <c:pt idx="9">
                  <c:v>0.16316468680718707</c:v>
                </c:pt>
                <c:pt idx="10">
                  <c:v>4.1395056417722779E-2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7D-4E47-A694-45F85604101B}"/>
            </c:ext>
          </c:extLst>
        </c:ser>
        <c:ser>
          <c:idx val="7"/>
          <c:order val="7"/>
          <c:tx>
            <c:strRef>
              <c:f>Planilha2!$B$12:$C$12</c:f>
              <c:strCache>
                <c:ptCount val="2"/>
                <c:pt idx="0">
                  <c:v>CENTRO DE ENSINO</c:v>
                </c:pt>
                <c:pt idx="1">
                  <c:v>PARFOR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Planilha2!$D$3:$N$4</c:f>
              <c:multiLvlStrCache>
                <c:ptCount val="11"/>
                <c:lvl>
                  <c:pt idx="0">
                    <c:v>&lt;= 0,9</c:v>
                  </c:pt>
                  <c:pt idx="1">
                    <c:v>1,0 - 1,9</c:v>
                  </c:pt>
                  <c:pt idx="2">
                    <c:v>2,0 - 2,9</c:v>
                  </c:pt>
                  <c:pt idx="3">
                    <c:v>3,0 - 3,9</c:v>
                  </c:pt>
                  <c:pt idx="4">
                    <c:v>4,0 - 4,9</c:v>
                  </c:pt>
                  <c:pt idx="5">
                    <c:v>5,0 - 5,9</c:v>
                  </c:pt>
                  <c:pt idx="6">
                    <c:v>6,0 - 6,9</c:v>
                  </c:pt>
                  <c:pt idx="7">
                    <c:v>7,0 - 7,9</c:v>
                  </c:pt>
                  <c:pt idx="8">
                    <c:v>8,0 - 8,9</c:v>
                  </c:pt>
                  <c:pt idx="9">
                    <c:v>9,0 - 9,9</c:v>
                  </c:pt>
                  <c:pt idx="10">
                    <c:v>10,0</c:v>
                  </c:pt>
                </c:lvl>
                <c:lvl>
                  <c:pt idx="0">
                    <c:v>NOTA DO ALUNO</c:v>
                  </c:pt>
                </c:lvl>
              </c:multiLvlStrCache>
            </c:multiLvlStrRef>
          </c:cat>
          <c:val>
            <c:numRef>
              <c:f>Planilha2!$D$12:$N$12</c:f>
              <c:numCache>
                <c:formatCode>####.0%</c:formatCode>
                <c:ptCount val="11"/>
                <c:pt idx="0" formatCode="###0.0%">
                  <c:v>7.6072211207346335E-2</c:v>
                </c:pt>
                <c:pt idx="1">
                  <c:v>4.3827611395178961E-3</c:v>
                </c:pt>
                <c:pt idx="2">
                  <c:v>3.8610038610038611E-3</c:v>
                </c:pt>
                <c:pt idx="3" formatCode="###0.0%">
                  <c:v>1.0435145570280706E-2</c:v>
                </c:pt>
                <c:pt idx="4">
                  <c:v>9.1829281018470203E-3</c:v>
                </c:pt>
                <c:pt idx="5" formatCode="###0.0%">
                  <c:v>1.4400500886987373E-2</c:v>
                </c:pt>
                <c:pt idx="6">
                  <c:v>9.6003339246582484E-3</c:v>
                </c:pt>
                <c:pt idx="7" formatCode="###0.0%">
                  <c:v>0.28467077115725764</c:v>
                </c:pt>
                <c:pt idx="8" formatCode="###0.0%">
                  <c:v>0.36543879787123035</c:v>
                </c:pt>
                <c:pt idx="9" formatCode="###0.0%">
                  <c:v>0.1934675988730043</c:v>
                </c:pt>
                <c:pt idx="10" formatCode="###0.0%">
                  <c:v>2.8487947406866328E-2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F7D-4E47-A694-45F8560410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733968"/>
        <c:axId val="416735280"/>
      </c:barChart>
      <c:catAx>
        <c:axId val="41673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16735280"/>
        <c:crosses val="autoZero"/>
        <c:auto val="1"/>
        <c:lblAlgn val="ctr"/>
        <c:lblOffset val="100"/>
        <c:noMultiLvlLbl val="0"/>
      </c:catAx>
      <c:valAx>
        <c:axId val="416735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1673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908519776390107E-2"/>
          <c:y val="0.92157065601368249"/>
          <c:w val="0.94256977291116883"/>
          <c:h val="6.59556092191703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Nota do </a:t>
            </a:r>
            <a:r>
              <a:rPr lang="en-US" dirty="0" err="1"/>
              <a:t>aluno</a:t>
            </a:r>
            <a:r>
              <a:rPr lang="en-US" dirty="0"/>
              <a:t> da UFRB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Planilha2!$A$18</c:f>
              <c:strCache>
                <c:ptCount val="1"/>
                <c:pt idx="0">
                  <c:v>UFRB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037-4963-8078-170C74B264C1}"/>
              </c:ext>
            </c:extLst>
          </c:dPt>
          <c:cat>
            <c:multiLvlStrRef>
              <c:extLst>
                <c:ext xmlns:c15="http://schemas.microsoft.com/office/drawing/2012/chart" uri="{02D57815-91ED-43cb-92C2-25804820EDAC}">
                  <c15:fullRef>
                    <c15:sqref>Planilha2!$B$16:$N$17</c15:sqref>
                  </c15:fullRef>
                </c:ext>
              </c:extLst>
              <c:f>Planilha2!$D$16:$N$17</c:f>
              <c:multiLvlStrCache>
                <c:ptCount val="11"/>
                <c:lvl>
                  <c:pt idx="0">
                    <c:v>&lt;= 0,9</c:v>
                  </c:pt>
                  <c:pt idx="1">
                    <c:v>1,0 - 1,9</c:v>
                  </c:pt>
                  <c:pt idx="2">
                    <c:v>2,0 - 2,9</c:v>
                  </c:pt>
                  <c:pt idx="3">
                    <c:v>3,0 - 3,9</c:v>
                  </c:pt>
                  <c:pt idx="4">
                    <c:v>4,0 - 4,9</c:v>
                  </c:pt>
                  <c:pt idx="5">
                    <c:v>5,0 - 5,9</c:v>
                  </c:pt>
                  <c:pt idx="6">
                    <c:v>6,0 - 6,9</c:v>
                  </c:pt>
                  <c:pt idx="7">
                    <c:v>7,0 - 7,9</c:v>
                  </c:pt>
                  <c:pt idx="8">
                    <c:v>8,0 - 8,9</c:v>
                  </c:pt>
                  <c:pt idx="9">
                    <c:v>9,0 - 9,9</c:v>
                  </c:pt>
                  <c:pt idx="10">
                    <c:v>10,0</c:v>
                  </c:pt>
                </c:lvl>
                <c:lvl>
                  <c:pt idx="0">
                    <c:v>NOTA DO ALUNO</c:v>
                  </c:pt>
                </c:lvl>
              </c:multiLvlStrCache>
            </c:multiLvl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Planilha2!$B$18:$N$18</c15:sqref>
                  </c15:fullRef>
                </c:ext>
              </c:extLst>
              <c:f>Planilha2!$D$18:$N$18</c:f>
              <c:numCache>
                <c:formatCode>General</c:formatCode>
                <c:ptCount val="11"/>
                <c:pt idx="0" formatCode="###0.0%">
                  <c:v>0.12124835103424743</c:v>
                </c:pt>
                <c:pt idx="1" formatCode="###0.0%">
                  <c:v>2.1576935167099673E-2</c:v>
                </c:pt>
                <c:pt idx="2" formatCode="###0.0%">
                  <c:v>2.4580672375021161E-2</c:v>
                </c:pt>
                <c:pt idx="3" formatCode="###0.0%">
                  <c:v>2.5967012624831073E-2</c:v>
                </c:pt>
                <c:pt idx="4" formatCode="###0.0%">
                  <c:v>2.2729532002697454E-2</c:v>
                </c:pt>
                <c:pt idx="5" formatCode="###0.0%">
                  <c:v>7.3908592891513497E-2</c:v>
                </c:pt>
                <c:pt idx="6" formatCode="###0.0%">
                  <c:v>4.0942711369870738E-2</c:v>
                </c:pt>
                <c:pt idx="7" formatCode="###0.0%">
                  <c:v>0.25459493878340583</c:v>
                </c:pt>
                <c:pt idx="8" formatCode="###0.0%">
                  <c:v>0.23721463824848268</c:v>
                </c:pt>
                <c:pt idx="9" formatCode="###0.0%">
                  <c:v>0.14669414271244455</c:v>
                </c:pt>
                <c:pt idx="10" formatCode="###0.0%">
                  <c:v>3.0542472790385893E-2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37-4963-8078-170C74B264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5107104"/>
        <c:axId val="305107432"/>
      </c:barChart>
      <c:catAx>
        <c:axId val="30510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05107432"/>
        <c:crosses val="autoZero"/>
        <c:auto val="1"/>
        <c:lblAlgn val="ctr"/>
        <c:lblOffset val="100"/>
        <c:noMultiLvlLbl val="0"/>
      </c:catAx>
      <c:valAx>
        <c:axId val="305107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0510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66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75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79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651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7657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013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55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67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69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1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05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31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540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07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422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470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58B1C-5F56-4291-ACB9-F822E3021B55}" type="datetimeFigureOut">
              <a:rPr lang="pt-BR" smtClean="0"/>
              <a:t>14/11/2017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09B75F5-89CA-4878-A1C5-2C9DBF8C6A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518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3E4F1AC-83BF-475F-996B-6FB615A0E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3532"/>
            <a:ext cx="9144000" cy="1655762"/>
          </a:xfrm>
        </p:spPr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11BDC9C-39AD-42E4-9AE2-3FDC2416B9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5" t="8261" r="6378"/>
          <a:stretch/>
        </p:blipFill>
        <p:spPr>
          <a:xfrm>
            <a:off x="2909454" y="332509"/>
            <a:ext cx="6187575" cy="444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02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4161F46-DCAF-419D-8AEA-F07535DB7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790386"/>
              </p:ext>
            </p:extLst>
          </p:nvPr>
        </p:nvGraphicFramePr>
        <p:xfrm>
          <a:off x="391884" y="553079"/>
          <a:ext cx="11684008" cy="5686392"/>
        </p:xfrm>
        <a:graphic>
          <a:graphicData uri="http://schemas.openxmlformats.org/drawingml/2006/table">
            <a:tbl>
              <a:tblPr/>
              <a:tblGrid>
                <a:gridCol w="834572">
                  <a:extLst>
                    <a:ext uri="{9D8B030D-6E8A-4147-A177-3AD203B41FA5}">
                      <a16:colId xmlns:a16="http://schemas.microsoft.com/office/drawing/2014/main" val="3452678706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764516756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1640600307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2290838623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951995594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2316091337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3116326154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730115541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3545122557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726582678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798418459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1115952095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3436178413"/>
                    </a:ext>
                  </a:extLst>
                </a:gridCol>
                <a:gridCol w="834572">
                  <a:extLst>
                    <a:ext uri="{9D8B030D-6E8A-4147-A177-3AD203B41FA5}">
                      <a16:colId xmlns:a16="http://schemas.microsoft.com/office/drawing/2014/main" val="2360705129"/>
                    </a:ext>
                  </a:extLst>
                </a:gridCol>
              </a:tblGrid>
              <a:tr h="351012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SEMESTRE LETIVO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NOTA DO ALUNO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065951"/>
                  </a:ext>
                </a:extLst>
              </a:tr>
              <a:tr h="351012"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&lt;= 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1,0 - 1,9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2,0 - 2,9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3,0 - 3,9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4,0 - 4,9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5,0 - 5,9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6,0 - 6,9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7,0 - 7,9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8,0 - 8,9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9,0 - 9,9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312927"/>
                  </a:ext>
                </a:extLst>
              </a:tr>
              <a:tr h="351012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04344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476067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638078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698699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355948"/>
                  </a:ext>
                </a:extLst>
              </a:tr>
              <a:tr h="36856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64164"/>
                  </a:ext>
                </a:extLst>
              </a:tr>
              <a:tr h="36856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113044"/>
                  </a:ext>
                </a:extLst>
              </a:tr>
              <a:tr h="351012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930769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775631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216807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391666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69946"/>
                  </a:ext>
                </a:extLst>
              </a:tr>
              <a:tr h="36856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242378"/>
                  </a:ext>
                </a:extLst>
              </a:tr>
              <a:tr h="36856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84728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C2F2B1F8-ECA7-4924-9836-A98BECCE0A8B}"/>
              </a:ext>
            </a:extLst>
          </p:cNvPr>
          <p:cNvSpPr txBox="1"/>
          <p:nvPr/>
        </p:nvSpPr>
        <p:spPr>
          <a:xfrm>
            <a:off x="1371605" y="6239465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606C2A0-97FC-45AE-970F-2521AC68B920}"/>
              </a:ext>
            </a:extLst>
          </p:cNvPr>
          <p:cNvSpPr txBox="1"/>
          <p:nvPr/>
        </p:nvSpPr>
        <p:spPr>
          <a:xfrm>
            <a:off x="1597746" y="6431821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EBB7BEB-BA15-486A-84C3-9172727E6C66}"/>
              </a:ext>
            </a:extLst>
          </p:cNvPr>
          <p:cNvSpPr txBox="1"/>
          <p:nvPr/>
        </p:nvSpPr>
        <p:spPr>
          <a:xfrm>
            <a:off x="299888" y="183748"/>
            <a:ext cx="11775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Tabela 06: Dados da nota dos alunos 2012.1 a 2012.2</a:t>
            </a:r>
          </a:p>
        </p:txBody>
      </p:sp>
    </p:spTree>
    <p:extLst>
      <p:ext uri="{BB962C8B-B14F-4D97-AF65-F5344CB8AC3E}">
        <p14:creationId xmlns:p14="http://schemas.microsoft.com/office/powerpoint/2010/main" val="1292862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D9825256-E400-4205-A7CF-8DCA1D479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600613"/>
              </p:ext>
            </p:extLst>
          </p:nvPr>
        </p:nvGraphicFramePr>
        <p:xfrm>
          <a:off x="275770" y="553080"/>
          <a:ext cx="11800110" cy="5686375"/>
        </p:xfrm>
        <a:graphic>
          <a:graphicData uri="http://schemas.openxmlformats.org/drawingml/2006/table">
            <a:tbl>
              <a:tblPr/>
              <a:tblGrid>
                <a:gridCol w="842865">
                  <a:extLst>
                    <a:ext uri="{9D8B030D-6E8A-4147-A177-3AD203B41FA5}">
                      <a16:colId xmlns:a16="http://schemas.microsoft.com/office/drawing/2014/main" val="3458581937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2891708443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1322918402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259913955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540658278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4286665104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881943968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3306430904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573768995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2752193340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2373447124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3845028000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2164440221"/>
                    </a:ext>
                  </a:extLst>
                </a:gridCol>
                <a:gridCol w="842865">
                  <a:extLst>
                    <a:ext uri="{9D8B030D-6E8A-4147-A177-3AD203B41FA5}">
                      <a16:colId xmlns:a16="http://schemas.microsoft.com/office/drawing/2014/main" val="995793955"/>
                    </a:ext>
                  </a:extLst>
                </a:gridCol>
              </a:tblGrid>
              <a:tr h="330603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SEMESTRE LETIVO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NOTA DO ALUNO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908646"/>
                  </a:ext>
                </a:extLst>
              </a:tr>
              <a:tr h="330603"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&lt;= 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1,0 - 1,9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2,0 - 2,9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3,0 - 3,9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4,0 - 4,9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5,0 - 5,9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6,0 - 6,9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7,0 - 7,9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8,0 - 8,9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9,0 - 9,9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441589"/>
                  </a:ext>
                </a:extLst>
              </a:tr>
              <a:tr h="330603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252633"/>
                  </a:ext>
                </a:extLst>
              </a:tr>
              <a:tr h="330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25779"/>
                  </a:ext>
                </a:extLst>
              </a:tr>
              <a:tr h="330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79470"/>
                  </a:ext>
                </a:extLst>
              </a:tr>
              <a:tr h="330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660876"/>
                  </a:ext>
                </a:extLst>
              </a:tr>
              <a:tr h="330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50942"/>
                  </a:ext>
                </a:extLst>
              </a:tr>
              <a:tr h="347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98909"/>
                  </a:ext>
                </a:extLst>
              </a:tr>
              <a:tr h="347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460750"/>
                  </a:ext>
                </a:extLst>
              </a:tr>
              <a:tr h="33060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560506"/>
                  </a:ext>
                </a:extLst>
              </a:tr>
              <a:tr h="330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950745"/>
                  </a:ext>
                </a:extLst>
              </a:tr>
              <a:tr h="330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987105"/>
                  </a:ext>
                </a:extLst>
              </a:tr>
              <a:tr h="330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025431"/>
                  </a:ext>
                </a:extLst>
              </a:tr>
              <a:tr h="330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21177"/>
                  </a:ext>
                </a:extLst>
              </a:tr>
              <a:tr h="330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055968"/>
                  </a:ext>
                </a:extLst>
              </a:tr>
              <a:tr h="347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506268"/>
                  </a:ext>
                </a:extLst>
              </a:tr>
              <a:tr h="347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222539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BE7F83D8-FF96-442E-BF3C-9370F71F1CCD}"/>
              </a:ext>
            </a:extLst>
          </p:cNvPr>
          <p:cNvSpPr txBox="1"/>
          <p:nvPr/>
        </p:nvSpPr>
        <p:spPr>
          <a:xfrm>
            <a:off x="1371605" y="6239465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A1F3B77-65A3-4542-AB11-7470B4D51E36}"/>
              </a:ext>
            </a:extLst>
          </p:cNvPr>
          <p:cNvSpPr txBox="1"/>
          <p:nvPr/>
        </p:nvSpPr>
        <p:spPr>
          <a:xfrm>
            <a:off x="1597746" y="6431821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D5DBE60-3676-4FA6-8A28-89461851E193}"/>
              </a:ext>
            </a:extLst>
          </p:cNvPr>
          <p:cNvSpPr txBox="1"/>
          <p:nvPr/>
        </p:nvSpPr>
        <p:spPr>
          <a:xfrm>
            <a:off x="299888" y="183748"/>
            <a:ext cx="11775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Tabela 07: Dados da nota dos alunos 2013.1 a 2013.2</a:t>
            </a:r>
          </a:p>
        </p:txBody>
      </p:sp>
    </p:spTree>
    <p:extLst>
      <p:ext uri="{BB962C8B-B14F-4D97-AF65-F5344CB8AC3E}">
        <p14:creationId xmlns:p14="http://schemas.microsoft.com/office/powerpoint/2010/main" val="4077619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F2FABAE-576F-4C48-BF93-935C7F924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578245"/>
              </p:ext>
            </p:extLst>
          </p:nvPr>
        </p:nvGraphicFramePr>
        <p:xfrm>
          <a:off x="261256" y="553080"/>
          <a:ext cx="11814628" cy="5686380"/>
        </p:xfrm>
        <a:graphic>
          <a:graphicData uri="http://schemas.openxmlformats.org/drawingml/2006/table">
            <a:tbl>
              <a:tblPr/>
              <a:tblGrid>
                <a:gridCol w="843902">
                  <a:extLst>
                    <a:ext uri="{9D8B030D-6E8A-4147-A177-3AD203B41FA5}">
                      <a16:colId xmlns:a16="http://schemas.microsoft.com/office/drawing/2014/main" val="3792393374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1320646753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3046270991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3044244027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2916326089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635331009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3471245110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366434590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1556057477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2068620341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4216322105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496784525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1095266463"/>
                    </a:ext>
                  </a:extLst>
                </a:gridCol>
                <a:gridCol w="843902">
                  <a:extLst>
                    <a:ext uri="{9D8B030D-6E8A-4147-A177-3AD203B41FA5}">
                      <a16:colId xmlns:a16="http://schemas.microsoft.com/office/drawing/2014/main" val="3100147405"/>
                    </a:ext>
                  </a:extLst>
                </a:gridCol>
              </a:tblGrid>
              <a:tr h="28150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SEMESTRE LETIVO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NOTA DO ALUNO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763987"/>
                  </a:ext>
                </a:extLst>
              </a:tr>
              <a:tr h="281504"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&lt;= 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1,0 - 1,9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2,0 - 2,9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3,0 - 3,9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4,0 - 4,9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5,0 - 5,9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6,0 - 6,9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7,0 - 7,9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8,0 - 8,9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9,0 - 9,9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097471"/>
                  </a:ext>
                </a:extLst>
              </a:tr>
              <a:tr h="281504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311231"/>
                  </a:ext>
                </a:extLst>
              </a:tr>
              <a:tr h="2815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638349"/>
                  </a:ext>
                </a:extLst>
              </a:tr>
              <a:tr h="2815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464475"/>
                  </a:ext>
                </a:extLst>
              </a:tr>
              <a:tr h="2815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CECULT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545986"/>
                  </a:ext>
                </a:extLst>
              </a:tr>
              <a:tr h="2815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69351"/>
                  </a:ext>
                </a:extLst>
              </a:tr>
              <a:tr h="2815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78394"/>
                  </a:ext>
                </a:extLst>
              </a:tr>
              <a:tr h="2815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793671"/>
                  </a:ext>
                </a:extLst>
              </a:tr>
              <a:tr h="2955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952533"/>
                  </a:ext>
                </a:extLst>
              </a:tr>
              <a:tr h="2955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808647"/>
                  </a:ext>
                </a:extLst>
              </a:tr>
              <a:tr h="281504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35067"/>
                  </a:ext>
                </a:extLst>
              </a:tr>
              <a:tr h="2815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944683"/>
                  </a:ext>
                </a:extLst>
              </a:tr>
              <a:tr h="2815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850159"/>
                  </a:ext>
                </a:extLst>
              </a:tr>
              <a:tr h="2815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CECULT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431232"/>
                  </a:ext>
                </a:extLst>
              </a:tr>
              <a:tr h="2815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125798"/>
                  </a:ext>
                </a:extLst>
              </a:tr>
              <a:tr h="2815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411976"/>
                  </a:ext>
                </a:extLst>
              </a:tr>
              <a:tr h="2815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942023"/>
                  </a:ext>
                </a:extLst>
              </a:tr>
              <a:tr h="2955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317544"/>
                  </a:ext>
                </a:extLst>
              </a:tr>
              <a:tr h="2955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144915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9BA8143E-94AA-416A-8D7D-761A483B3F46}"/>
              </a:ext>
            </a:extLst>
          </p:cNvPr>
          <p:cNvSpPr txBox="1"/>
          <p:nvPr/>
        </p:nvSpPr>
        <p:spPr>
          <a:xfrm>
            <a:off x="1371605" y="6239465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4365ADB-C3D4-4841-BE31-80F592E16EF1}"/>
              </a:ext>
            </a:extLst>
          </p:cNvPr>
          <p:cNvSpPr txBox="1"/>
          <p:nvPr/>
        </p:nvSpPr>
        <p:spPr>
          <a:xfrm>
            <a:off x="1597746" y="6431821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547C504-E67D-49AD-8FAA-25A47CEB305E}"/>
              </a:ext>
            </a:extLst>
          </p:cNvPr>
          <p:cNvSpPr txBox="1"/>
          <p:nvPr/>
        </p:nvSpPr>
        <p:spPr>
          <a:xfrm>
            <a:off x="299888" y="183748"/>
            <a:ext cx="11775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Tabela 08: Dados da nota dos alunos 2014.1 a 2014.2</a:t>
            </a:r>
          </a:p>
        </p:txBody>
      </p:sp>
    </p:spTree>
    <p:extLst>
      <p:ext uri="{BB962C8B-B14F-4D97-AF65-F5344CB8AC3E}">
        <p14:creationId xmlns:p14="http://schemas.microsoft.com/office/powerpoint/2010/main" val="539732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BC41105-C1C8-47A8-B1E0-3FAD6D3F2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127085"/>
              </p:ext>
            </p:extLst>
          </p:nvPr>
        </p:nvGraphicFramePr>
        <p:xfrm>
          <a:off x="333828" y="553079"/>
          <a:ext cx="11742052" cy="5686396"/>
        </p:xfrm>
        <a:graphic>
          <a:graphicData uri="http://schemas.openxmlformats.org/drawingml/2006/table">
            <a:tbl>
              <a:tblPr/>
              <a:tblGrid>
                <a:gridCol w="838718">
                  <a:extLst>
                    <a:ext uri="{9D8B030D-6E8A-4147-A177-3AD203B41FA5}">
                      <a16:colId xmlns:a16="http://schemas.microsoft.com/office/drawing/2014/main" val="3475912114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713085675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2626439626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536408219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2262477272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2073926569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421206981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1711259700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3461830456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13348819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978959055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374778313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3303593008"/>
                    </a:ext>
                  </a:extLst>
                </a:gridCol>
                <a:gridCol w="838718">
                  <a:extLst>
                    <a:ext uri="{9D8B030D-6E8A-4147-A177-3AD203B41FA5}">
                      <a16:colId xmlns:a16="http://schemas.microsoft.com/office/drawing/2014/main" val="930157837"/>
                    </a:ext>
                  </a:extLst>
                </a:gridCol>
              </a:tblGrid>
              <a:tr h="281505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SEMESTRE LETIVO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NOTA DO ALUNO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52576"/>
                  </a:ext>
                </a:extLst>
              </a:tr>
              <a:tr h="281505"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&lt;= 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1,0 - 1,9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2,0 - 2,9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3,0 - 3,9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4,0 - 4,9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5,0 - 5,9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6,0 - 6,9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7,0 - 7,9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8,0 - 8,9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9,0 - 9,9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31314"/>
                  </a:ext>
                </a:extLst>
              </a:tr>
              <a:tr h="281505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89508"/>
                  </a:ext>
                </a:extLst>
              </a:tr>
              <a:tr h="28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298106"/>
                  </a:ext>
                </a:extLst>
              </a:tr>
              <a:tr h="28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6652"/>
                  </a:ext>
                </a:extLst>
              </a:tr>
              <a:tr h="28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CECULT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422725"/>
                  </a:ext>
                </a:extLst>
              </a:tr>
              <a:tr h="28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351814"/>
                  </a:ext>
                </a:extLst>
              </a:tr>
              <a:tr h="28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981550"/>
                  </a:ext>
                </a:extLst>
              </a:tr>
              <a:tr h="28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448515"/>
                  </a:ext>
                </a:extLst>
              </a:tr>
              <a:tr h="2955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037299"/>
                  </a:ext>
                </a:extLst>
              </a:tr>
              <a:tr h="2955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920481"/>
                  </a:ext>
                </a:extLst>
              </a:tr>
              <a:tr h="281505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856770"/>
                  </a:ext>
                </a:extLst>
              </a:tr>
              <a:tr h="28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620778"/>
                  </a:ext>
                </a:extLst>
              </a:tr>
              <a:tr h="28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106549"/>
                  </a:ext>
                </a:extLst>
              </a:tr>
              <a:tr h="28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CECULT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158830"/>
                  </a:ext>
                </a:extLst>
              </a:tr>
              <a:tr h="28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931364"/>
                  </a:ext>
                </a:extLst>
              </a:tr>
              <a:tr h="28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962993"/>
                  </a:ext>
                </a:extLst>
              </a:tr>
              <a:tr h="2815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854608"/>
                  </a:ext>
                </a:extLst>
              </a:tr>
              <a:tr h="2955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699933"/>
                  </a:ext>
                </a:extLst>
              </a:tr>
              <a:tr h="2955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01899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C1BB6DEE-1D13-449C-B311-88E6AE860809}"/>
              </a:ext>
            </a:extLst>
          </p:cNvPr>
          <p:cNvSpPr txBox="1"/>
          <p:nvPr/>
        </p:nvSpPr>
        <p:spPr>
          <a:xfrm>
            <a:off x="1371605" y="6239465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51CE1C8-CC74-4347-9791-973D16A7728D}"/>
              </a:ext>
            </a:extLst>
          </p:cNvPr>
          <p:cNvSpPr txBox="1"/>
          <p:nvPr/>
        </p:nvSpPr>
        <p:spPr>
          <a:xfrm>
            <a:off x="1597746" y="6431821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B7ECD9B-E425-4A7C-A2F6-940C96A69966}"/>
              </a:ext>
            </a:extLst>
          </p:cNvPr>
          <p:cNvSpPr txBox="1"/>
          <p:nvPr/>
        </p:nvSpPr>
        <p:spPr>
          <a:xfrm>
            <a:off x="299888" y="183748"/>
            <a:ext cx="11775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Tabela 09: Dados da nota dos alunos 2015.1 a 2015.2</a:t>
            </a:r>
          </a:p>
        </p:txBody>
      </p:sp>
    </p:spTree>
    <p:extLst>
      <p:ext uri="{BB962C8B-B14F-4D97-AF65-F5344CB8AC3E}">
        <p14:creationId xmlns:p14="http://schemas.microsoft.com/office/powerpoint/2010/main" val="642061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D54F1F8-3B1A-448F-9387-E3323F30F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943939"/>
              </p:ext>
            </p:extLst>
          </p:nvPr>
        </p:nvGraphicFramePr>
        <p:xfrm>
          <a:off x="406398" y="333829"/>
          <a:ext cx="11669490" cy="5905636"/>
        </p:xfrm>
        <a:graphic>
          <a:graphicData uri="http://schemas.openxmlformats.org/drawingml/2006/table">
            <a:tbl>
              <a:tblPr/>
              <a:tblGrid>
                <a:gridCol w="833535">
                  <a:extLst>
                    <a:ext uri="{9D8B030D-6E8A-4147-A177-3AD203B41FA5}">
                      <a16:colId xmlns:a16="http://schemas.microsoft.com/office/drawing/2014/main" val="3730433567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3580055460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2813850866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628769520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2401232016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3132770451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2978744362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196130474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3327879590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2906759939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4009244653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3180360601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1034707152"/>
                    </a:ext>
                  </a:extLst>
                </a:gridCol>
                <a:gridCol w="833535">
                  <a:extLst>
                    <a:ext uri="{9D8B030D-6E8A-4147-A177-3AD203B41FA5}">
                      <a16:colId xmlns:a16="http://schemas.microsoft.com/office/drawing/2014/main" val="1513672962"/>
                    </a:ext>
                  </a:extLst>
                </a:gridCol>
              </a:tblGrid>
              <a:tr h="53687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SEMESTRE LETIVO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NOTA DO ALUNO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894839"/>
                  </a:ext>
                </a:extLst>
              </a:tr>
              <a:tr h="536876"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&lt;= 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1,0 - 1,9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2,0 - 2,9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3,0 - 3,9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4,0 - 4,9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5,0 - 5,9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6,0 - 6,9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7,0 - 7,9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8,0 - 8,9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9,0 - 9,9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7733"/>
                  </a:ext>
                </a:extLst>
              </a:tr>
              <a:tr h="53687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2010.1</a:t>
                      </a:r>
                    </a:p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</a:t>
                      </a:r>
                    </a:p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487896"/>
                  </a:ext>
                </a:extLst>
              </a:tr>
              <a:tr h="536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331948"/>
                  </a:ext>
                </a:extLst>
              </a:tr>
              <a:tr h="536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477215"/>
                  </a:ext>
                </a:extLst>
              </a:tr>
              <a:tr h="536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CECULT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002510"/>
                  </a:ext>
                </a:extLst>
              </a:tr>
              <a:tr h="536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026286"/>
                  </a:ext>
                </a:extLst>
              </a:tr>
              <a:tr h="536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034221"/>
                  </a:ext>
                </a:extLst>
              </a:tr>
              <a:tr h="536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824770"/>
                  </a:ext>
                </a:extLst>
              </a:tr>
              <a:tr h="536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154017"/>
                  </a:ext>
                </a:extLst>
              </a:tr>
              <a:tr h="536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335702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3F67F5F4-113A-4698-8BCA-D8E5B86F23B6}"/>
              </a:ext>
            </a:extLst>
          </p:cNvPr>
          <p:cNvSpPr txBox="1"/>
          <p:nvPr/>
        </p:nvSpPr>
        <p:spPr>
          <a:xfrm>
            <a:off x="1371605" y="6239465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7446588-3A26-4B8E-B03E-0A97AD9D43E3}"/>
              </a:ext>
            </a:extLst>
          </p:cNvPr>
          <p:cNvSpPr txBox="1"/>
          <p:nvPr/>
        </p:nvSpPr>
        <p:spPr>
          <a:xfrm>
            <a:off x="1597746" y="6431821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</p:spTree>
    <p:extLst>
      <p:ext uri="{BB962C8B-B14F-4D97-AF65-F5344CB8AC3E}">
        <p14:creationId xmlns:p14="http://schemas.microsoft.com/office/powerpoint/2010/main" val="1880656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72FB853-AD75-40A0-8B3C-EFB3129DEE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2468472"/>
              </p:ext>
            </p:extLst>
          </p:nvPr>
        </p:nvGraphicFramePr>
        <p:xfrm>
          <a:off x="290286" y="640163"/>
          <a:ext cx="11785600" cy="5599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4ABF5011-FD14-4B7E-ADF0-AD5A51400BC5}"/>
              </a:ext>
            </a:extLst>
          </p:cNvPr>
          <p:cNvSpPr txBox="1"/>
          <p:nvPr/>
        </p:nvSpPr>
        <p:spPr>
          <a:xfrm>
            <a:off x="1371605" y="6239465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E5F5C77-8DFD-444A-9D80-3796D9D30EE2}"/>
              </a:ext>
            </a:extLst>
          </p:cNvPr>
          <p:cNvSpPr txBox="1"/>
          <p:nvPr/>
        </p:nvSpPr>
        <p:spPr>
          <a:xfrm>
            <a:off x="1597746" y="6431821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34FD71A-4D82-49AB-A960-D8639FC4C5DB}"/>
              </a:ext>
            </a:extLst>
          </p:cNvPr>
          <p:cNvSpPr txBox="1"/>
          <p:nvPr/>
        </p:nvSpPr>
        <p:spPr>
          <a:xfrm>
            <a:off x="299888" y="270832"/>
            <a:ext cx="11775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Gráfico 03: Dados da nota dos alunos aprovados ou reprovados nas Centros de Ensino 2010.1 a 2015.2</a:t>
            </a:r>
          </a:p>
        </p:txBody>
      </p:sp>
    </p:spTree>
    <p:extLst>
      <p:ext uri="{BB962C8B-B14F-4D97-AF65-F5344CB8AC3E}">
        <p14:creationId xmlns:p14="http://schemas.microsoft.com/office/powerpoint/2010/main" val="2229782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2F80523-2625-4035-BFB1-DADCA53E7F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3988217"/>
              </p:ext>
            </p:extLst>
          </p:nvPr>
        </p:nvGraphicFramePr>
        <p:xfrm>
          <a:off x="299888" y="640163"/>
          <a:ext cx="11732455" cy="5599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DD4E00C1-4EE5-4D0C-9B20-633475708679}"/>
              </a:ext>
            </a:extLst>
          </p:cNvPr>
          <p:cNvSpPr txBox="1"/>
          <p:nvPr/>
        </p:nvSpPr>
        <p:spPr>
          <a:xfrm>
            <a:off x="1371605" y="6239465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34905FA-94AE-4C2E-8A19-0DF1DBBB4109}"/>
              </a:ext>
            </a:extLst>
          </p:cNvPr>
          <p:cNvSpPr txBox="1"/>
          <p:nvPr/>
        </p:nvSpPr>
        <p:spPr>
          <a:xfrm>
            <a:off x="1597746" y="6431821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D30ACDC-5399-44D3-BE02-55635B90DADA}"/>
              </a:ext>
            </a:extLst>
          </p:cNvPr>
          <p:cNvSpPr txBox="1"/>
          <p:nvPr/>
        </p:nvSpPr>
        <p:spPr>
          <a:xfrm>
            <a:off x="299888" y="270832"/>
            <a:ext cx="1033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Gráfico 04: Dados da nota dos alunos aprovados ou reprovados nas UFRB 2010.1 a 2015.2</a:t>
            </a:r>
          </a:p>
        </p:txBody>
      </p:sp>
    </p:spTree>
    <p:extLst>
      <p:ext uri="{BB962C8B-B14F-4D97-AF65-F5344CB8AC3E}">
        <p14:creationId xmlns:p14="http://schemas.microsoft.com/office/powerpoint/2010/main" val="1704407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9540D-81D9-4ADB-AAA7-519EF08DE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036" y="448255"/>
            <a:ext cx="9261764" cy="1006475"/>
          </a:xfrm>
        </p:spPr>
        <p:txBody>
          <a:bodyPr/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7C93AE-D345-4315-AC9C-C05687067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2036" y="1454730"/>
            <a:ext cx="9670473" cy="4311069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Dados coletados no sistema Sagres Acadêmico; </a:t>
            </a:r>
          </a:p>
          <a:p>
            <a:pPr marL="0" indent="0" algn="just">
              <a:buNone/>
            </a:pPr>
            <a:r>
              <a:rPr lang="pt-BR" sz="2400" dirty="0"/>
              <a:t>	A partir do menu Relatórios -&gt; Aproveitamento -&gt; Notas -&gt; 	Notas Históricos Escolar </a:t>
            </a:r>
          </a:p>
          <a:p>
            <a:pPr marL="0" indent="0" algn="just">
              <a:buNone/>
            </a:pPr>
            <a:r>
              <a:rPr lang="pt-BR" sz="2400" dirty="0"/>
              <a:t>	Foram gerados os relatórios por semestre letivos de 2010.1 	até 2015.2 </a:t>
            </a:r>
          </a:p>
          <a:p>
            <a:pPr algn="just"/>
            <a:r>
              <a:rPr lang="pt-BR" sz="2400" dirty="0"/>
              <a:t>Os dados  obtidos em formato MS Office Excel e tratados no software IBM SPSS 22. A tabulação recortou os alunos matriculados que foram: Aprovados por Média - </a:t>
            </a:r>
            <a:r>
              <a:rPr lang="pt-BR" sz="2400" b="1" dirty="0"/>
              <a:t>AM</a:t>
            </a:r>
            <a:r>
              <a:rPr lang="pt-BR" sz="2400" dirty="0"/>
              <a:t>; Aprovados por Média na Final - </a:t>
            </a:r>
            <a:r>
              <a:rPr lang="pt-BR" sz="2400" b="1" dirty="0"/>
              <a:t>MF</a:t>
            </a:r>
            <a:r>
              <a:rPr lang="pt-BR" sz="2400" dirty="0"/>
              <a:t>; Reprovados na prova Final - </a:t>
            </a:r>
            <a:r>
              <a:rPr lang="pt-BR" sz="2400" b="1" dirty="0"/>
              <a:t>RM</a:t>
            </a:r>
            <a:r>
              <a:rPr lang="pt-BR" sz="2400" dirty="0"/>
              <a:t>; e Reprovado sem Final - </a:t>
            </a:r>
            <a:r>
              <a:rPr lang="pt-BR" sz="2400" b="1" dirty="0"/>
              <a:t>RP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217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C73D1964-6F54-44C1-A9D5-515C7FBAD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46636"/>
              </p:ext>
            </p:extLst>
          </p:nvPr>
        </p:nvGraphicFramePr>
        <p:xfrm>
          <a:off x="1136073" y="1011377"/>
          <a:ext cx="10751128" cy="4861987"/>
        </p:xfrm>
        <a:graphic>
          <a:graphicData uri="http://schemas.openxmlformats.org/drawingml/2006/table">
            <a:tbl>
              <a:tblPr/>
              <a:tblGrid>
                <a:gridCol w="1255605">
                  <a:extLst>
                    <a:ext uri="{9D8B030D-6E8A-4147-A177-3AD203B41FA5}">
                      <a16:colId xmlns:a16="http://schemas.microsoft.com/office/drawing/2014/main" val="3152188017"/>
                    </a:ext>
                  </a:extLst>
                </a:gridCol>
                <a:gridCol w="772681">
                  <a:extLst>
                    <a:ext uri="{9D8B030D-6E8A-4147-A177-3AD203B41FA5}">
                      <a16:colId xmlns:a16="http://schemas.microsoft.com/office/drawing/2014/main" val="2824443851"/>
                    </a:ext>
                  </a:extLst>
                </a:gridCol>
                <a:gridCol w="893412">
                  <a:extLst>
                    <a:ext uri="{9D8B030D-6E8A-4147-A177-3AD203B41FA5}">
                      <a16:colId xmlns:a16="http://schemas.microsoft.com/office/drawing/2014/main" val="568583513"/>
                    </a:ext>
                  </a:extLst>
                </a:gridCol>
                <a:gridCol w="887375">
                  <a:extLst>
                    <a:ext uri="{9D8B030D-6E8A-4147-A177-3AD203B41FA5}">
                      <a16:colId xmlns:a16="http://schemas.microsoft.com/office/drawing/2014/main" val="1804606504"/>
                    </a:ext>
                  </a:extLst>
                </a:gridCol>
                <a:gridCol w="772681">
                  <a:extLst>
                    <a:ext uri="{9D8B030D-6E8A-4147-A177-3AD203B41FA5}">
                      <a16:colId xmlns:a16="http://schemas.microsoft.com/office/drawing/2014/main" val="3160054954"/>
                    </a:ext>
                  </a:extLst>
                </a:gridCol>
                <a:gridCol w="772681">
                  <a:extLst>
                    <a:ext uri="{9D8B030D-6E8A-4147-A177-3AD203B41FA5}">
                      <a16:colId xmlns:a16="http://schemas.microsoft.com/office/drawing/2014/main" val="3603316050"/>
                    </a:ext>
                  </a:extLst>
                </a:gridCol>
                <a:gridCol w="772681">
                  <a:extLst>
                    <a:ext uri="{9D8B030D-6E8A-4147-A177-3AD203B41FA5}">
                      <a16:colId xmlns:a16="http://schemas.microsoft.com/office/drawing/2014/main" val="898634724"/>
                    </a:ext>
                  </a:extLst>
                </a:gridCol>
                <a:gridCol w="772681">
                  <a:extLst>
                    <a:ext uri="{9D8B030D-6E8A-4147-A177-3AD203B41FA5}">
                      <a16:colId xmlns:a16="http://schemas.microsoft.com/office/drawing/2014/main" val="947065140"/>
                    </a:ext>
                  </a:extLst>
                </a:gridCol>
                <a:gridCol w="772681">
                  <a:extLst>
                    <a:ext uri="{9D8B030D-6E8A-4147-A177-3AD203B41FA5}">
                      <a16:colId xmlns:a16="http://schemas.microsoft.com/office/drawing/2014/main" val="1057867342"/>
                    </a:ext>
                  </a:extLst>
                </a:gridCol>
                <a:gridCol w="772681">
                  <a:extLst>
                    <a:ext uri="{9D8B030D-6E8A-4147-A177-3AD203B41FA5}">
                      <a16:colId xmlns:a16="http://schemas.microsoft.com/office/drawing/2014/main" val="2870752166"/>
                    </a:ext>
                  </a:extLst>
                </a:gridCol>
                <a:gridCol w="772681">
                  <a:extLst>
                    <a:ext uri="{9D8B030D-6E8A-4147-A177-3AD203B41FA5}">
                      <a16:colId xmlns:a16="http://schemas.microsoft.com/office/drawing/2014/main" val="1927851127"/>
                    </a:ext>
                  </a:extLst>
                </a:gridCol>
                <a:gridCol w="772681">
                  <a:extLst>
                    <a:ext uri="{9D8B030D-6E8A-4147-A177-3AD203B41FA5}">
                      <a16:colId xmlns:a16="http://schemas.microsoft.com/office/drawing/2014/main" val="2646741380"/>
                    </a:ext>
                  </a:extLst>
                </a:gridCol>
                <a:gridCol w="760607">
                  <a:extLst>
                    <a:ext uri="{9D8B030D-6E8A-4147-A177-3AD203B41FA5}">
                      <a16:colId xmlns:a16="http://schemas.microsoft.com/office/drawing/2014/main" val="179592841"/>
                    </a:ext>
                  </a:extLst>
                </a:gridCol>
              </a:tblGrid>
              <a:tr h="7282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045937"/>
                  </a:ext>
                </a:extLst>
              </a:tr>
              <a:tr h="49273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845021"/>
                  </a:ext>
                </a:extLst>
              </a:tr>
              <a:tr h="7282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569649"/>
                  </a:ext>
                </a:extLst>
              </a:tr>
              <a:tr h="7282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599128"/>
                  </a:ext>
                </a:extLst>
              </a:tr>
              <a:tr h="7282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022474"/>
                  </a:ext>
                </a:extLst>
              </a:tr>
              <a:tr h="7282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859930"/>
                  </a:ext>
                </a:extLst>
              </a:tr>
              <a:tr h="7282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714530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91408FC-66BE-47C8-9A88-3C9B9B5B6EB1}"/>
              </a:ext>
            </a:extLst>
          </p:cNvPr>
          <p:cNvSpPr txBox="1"/>
          <p:nvPr/>
        </p:nvSpPr>
        <p:spPr>
          <a:xfrm>
            <a:off x="1163786" y="5948513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7DB8833-1CFF-4377-BAB1-39D6F064B7AB}"/>
              </a:ext>
            </a:extLst>
          </p:cNvPr>
          <p:cNvSpPr txBox="1"/>
          <p:nvPr/>
        </p:nvSpPr>
        <p:spPr>
          <a:xfrm>
            <a:off x="1389927" y="6140869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860B730-5646-4A44-B4F0-95A95FF9B645}"/>
              </a:ext>
            </a:extLst>
          </p:cNvPr>
          <p:cNvSpPr txBox="1"/>
          <p:nvPr/>
        </p:nvSpPr>
        <p:spPr>
          <a:xfrm>
            <a:off x="285140" y="330716"/>
            <a:ext cx="11421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Tabela 01: Dados dos alunos aprovados ou reprovados na UFRB por semestre letivo</a:t>
            </a:r>
          </a:p>
        </p:txBody>
      </p:sp>
    </p:spTree>
    <p:extLst>
      <p:ext uri="{BB962C8B-B14F-4D97-AF65-F5344CB8AC3E}">
        <p14:creationId xmlns:p14="http://schemas.microsoft.com/office/powerpoint/2010/main" val="165984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BB91776B-CE62-4D01-8C94-284A47111C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704215"/>
              </p:ext>
            </p:extLst>
          </p:nvPr>
        </p:nvGraphicFramePr>
        <p:xfrm>
          <a:off x="1333500" y="959980"/>
          <a:ext cx="10627436" cy="4983622"/>
        </p:xfrm>
        <a:graphic>
          <a:graphicData uri="http://schemas.openxmlformats.org/drawingml/2006/table">
            <a:tbl>
              <a:tblPr/>
              <a:tblGrid>
                <a:gridCol w="1241160">
                  <a:extLst>
                    <a:ext uri="{9D8B030D-6E8A-4147-A177-3AD203B41FA5}">
                      <a16:colId xmlns:a16="http://schemas.microsoft.com/office/drawing/2014/main" val="194613766"/>
                    </a:ext>
                  </a:extLst>
                </a:gridCol>
                <a:gridCol w="763791">
                  <a:extLst>
                    <a:ext uri="{9D8B030D-6E8A-4147-A177-3AD203B41FA5}">
                      <a16:colId xmlns:a16="http://schemas.microsoft.com/office/drawing/2014/main" val="2062495665"/>
                    </a:ext>
                  </a:extLst>
                </a:gridCol>
                <a:gridCol w="883135">
                  <a:extLst>
                    <a:ext uri="{9D8B030D-6E8A-4147-A177-3AD203B41FA5}">
                      <a16:colId xmlns:a16="http://schemas.microsoft.com/office/drawing/2014/main" val="355771821"/>
                    </a:ext>
                  </a:extLst>
                </a:gridCol>
                <a:gridCol w="877166">
                  <a:extLst>
                    <a:ext uri="{9D8B030D-6E8A-4147-A177-3AD203B41FA5}">
                      <a16:colId xmlns:a16="http://schemas.microsoft.com/office/drawing/2014/main" val="434904057"/>
                    </a:ext>
                  </a:extLst>
                </a:gridCol>
                <a:gridCol w="763791">
                  <a:extLst>
                    <a:ext uri="{9D8B030D-6E8A-4147-A177-3AD203B41FA5}">
                      <a16:colId xmlns:a16="http://schemas.microsoft.com/office/drawing/2014/main" val="3735097235"/>
                    </a:ext>
                  </a:extLst>
                </a:gridCol>
                <a:gridCol w="763791">
                  <a:extLst>
                    <a:ext uri="{9D8B030D-6E8A-4147-A177-3AD203B41FA5}">
                      <a16:colId xmlns:a16="http://schemas.microsoft.com/office/drawing/2014/main" val="3529836310"/>
                    </a:ext>
                  </a:extLst>
                </a:gridCol>
                <a:gridCol w="763791">
                  <a:extLst>
                    <a:ext uri="{9D8B030D-6E8A-4147-A177-3AD203B41FA5}">
                      <a16:colId xmlns:a16="http://schemas.microsoft.com/office/drawing/2014/main" val="416924444"/>
                    </a:ext>
                  </a:extLst>
                </a:gridCol>
                <a:gridCol w="763791">
                  <a:extLst>
                    <a:ext uri="{9D8B030D-6E8A-4147-A177-3AD203B41FA5}">
                      <a16:colId xmlns:a16="http://schemas.microsoft.com/office/drawing/2014/main" val="2353300016"/>
                    </a:ext>
                  </a:extLst>
                </a:gridCol>
                <a:gridCol w="763791">
                  <a:extLst>
                    <a:ext uri="{9D8B030D-6E8A-4147-A177-3AD203B41FA5}">
                      <a16:colId xmlns:a16="http://schemas.microsoft.com/office/drawing/2014/main" val="4166374202"/>
                    </a:ext>
                  </a:extLst>
                </a:gridCol>
                <a:gridCol w="763791">
                  <a:extLst>
                    <a:ext uri="{9D8B030D-6E8A-4147-A177-3AD203B41FA5}">
                      <a16:colId xmlns:a16="http://schemas.microsoft.com/office/drawing/2014/main" val="2479635339"/>
                    </a:ext>
                  </a:extLst>
                </a:gridCol>
                <a:gridCol w="763791">
                  <a:extLst>
                    <a:ext uri="{9D8B030D-6E8A-4147-A177-3AD203B41FA5}">
                      <a16:colId xmlns:a16="http://schemas.microsoft.com/office/drawing/2014/main" val="3259464818"/>
                    </a:ext>
                  </a:extLst>
                </a:gridCol>
                <a:gridCol w="763791">
                  <a:extLst>
                    <a:ext uri="{9D8B030D-6E8A-4147-A177-3AD203B41FA5}">
                      <a16:colId xmlns:a16="http://schemas.microsoft.com/office/drawing/2014/main" val="1507718882"/>
                    </a:ext>
                  </a:extLst>
                </a:gridCol>
                <a:gridCol w="751856">
                  <a:extLst>
                    <a:ext uri="{9D8B030D-6E8A-4147-A177-3AD203B41FA5}">
                      <a16:colId xmlns:a16="http://schemas.microsoft.com/office/drawing/2014/main" val="4031019639"/>
                    </a:ext>
                  </a:extLst>
                </a:gridCol>
              </a:tblGrid>
              <a:tr h="7377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70501"/>
                  </a:ext>
                </a:extLst>
              </a:tr>
              <a:tr h="557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542324"/>
                  </a:ext>
                </a:extLst>
              </a:tr>
              <a:tr h="7377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272464"/>
                  </a:ext>
                </a:extLst>
              </a:tr>
              <a:tr h="7377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471914"/>
                  </a:ext>
                </a:extLst>
              </a:tr>
              <a:tr h="7377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028707"/>
                  </a:ext>
                </a:extLst>
              </a:tr>
              <a:tr h="7377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750452"/>
                  </a:ext>
                </a:extLst>
              </a:tr>
              <a:tr h="7377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77004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98DEF14C-71CC-4D96-A90A-24BA5E803C17}"/>
              </a:ext>
            </a:extLst>
          </p:cNvPr>
          <p:cNvSpPr txBox="1"/>
          <p:nvPr/>
        </p:nvSpPr>
        <p:spPr>
          <a:xfrm>
            <a:off x="1565569" y="5976225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E223EB4-1966-4B5E-86DD-EEBBF02CDEB9}"/>
              </a:ext>
            </a:extLst>
          </p:cNvPr>
          <p:cNvSpPr txBox="1"/>
          <p:nvPr/>
        </p:nvSpPr>
        <p:spPr>
          <a:xfrm>
            <a:off x="1791710" y="6168581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5E29F9C-92BB-4A0C-BC03-E58671065D06}"/>
              </a:ext>
            </a:extLst>
          </p:cNvPr>
          <p:cNvSpPr txBox="1"/>
          <p:nvPr/>
        </p:nvSpPr>
        <p:spPr>
          <a:xfrm>
            <a:off x="285140" y="358428"/>
            <a:ext cx="11380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Tabela 02: Dados dos alunos aprovados ou reprovados na UFRB por semestre letivo</a:t>
            </a:r>
          </a:p>
        </p:txBody>
      </p:sp>
    </p:spTree>
    <p:extLst>
      <p:ext uri="{BB962C8B-B14F-4D97-AF65-F5344CB8AC3E}">
        <p14:creationId xmlns:p14="http://schemas.microsoft.com/office/powerpoint/2010/main" val="3303548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3A3A7AAD-514C-466F-8E93-A3A34BC5C7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94397"/>
              </p:ext>
            </p:extLst>
          </p:nvPr>
        </p:nvGraphicFramePr>
        <p:xfrm>
          <a:off x="1482436" y="1083956"/>
          <a:ext cx="10390911" cy="5169364"/>
        </p:xfrm>
        <a:graphic>
          <a:graphicData uri="http://schemas.openxmlformats.org/drawingml/2006/table">
            <a:tbl>
              <a:tblPr/>
              <a:tblGrid>
                <a:gridCol w="942570">
                  <a:extLst>
                    <a:ext uri="{9D8B030D-6E8A-4147-A177-3AD203B41FA5}">
                      <a16:colId xmlns:a16="http://schemas.microsoft.com/office/drawing/2014/main" val="1511840391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3356968146"/>
                    </a:ext>
                  </a:extLst>
                </a:gridCol>
                <a:gridCol w="670674">
                  <a:extLst>
                    <a:ext uri="{9D8B030D-6E8A-4147-A177-3AD203B41FA5}">
                      <a16:colId xmlns:a16="http://schemas.microsoft.com/office/drawing/2014/main" val="1842503341"/>
                    </a:ext>
                  </a:extLst>
                </a:gridCol>
                <a:gridCol w="666143">
                  <a:extLst>
                    <a:ext uri="{9D8B030D-6E8A-4147-A177-3AD203B41FA5}">
                      <a16:colId xmlns:a16="http://schemas.microsoft.com/office/drawing/2014/main" val="1408360664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3927356082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726446688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692649212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3462915118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4292133407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2638688777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2777171477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3312849343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2482128233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812656257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1641766757"/>
                    </a:ext>
                  </a:extLst>
                </a:gridCol>
                <a:gridCol w="580042">
                  <a:extLst>
                    <a:ext uri="{9D8B030D-6E8A-4147-A177-3AD203B41FA5}">
                      <a16:colId xmlns:a16="http://schemas.microsoft.com/office/drawing/2014/main" val="3110873720"/>
                    </a:ext>
                  </a:extLst>
                </a:gridCol>
                <a:gridCol w="570978">
                  <a:extLst>
                    <a:ext uri="{9D8B030D-6E8A-4147-A177-3AD203B41FA5}">
                      <a16:colId xmlns:a16="http://schemas.microsoft.com/office/drawing/2014/main" val="2014060732"/>
                    </a:ext>
                  </a:extLst>
                </a:gridCol>
              </a:tblGrid>
              <a:tr h="7757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CECULT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276226"/>
                  </a:ext>
                </a:extLst>
              </a:tr>
              <a:tr h="51464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019708"/>
                  </a:ext>
                </a:extLst>
              </a:tr>
              <a:tr h="7757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61742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568710"/>
                  </a:ext>
                </a:extLst>
              </a:tr>
              <a:tr h="7757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878234"/>
                  </a:ext>
                </a:extLst>
              </a:tr>
              <a:tr h="7757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010071"/>
                  </a:ext>
                </a:extLst>
              </a:tr>
              <a:tr h="7757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272914"/>
                  </a:ext>
                </a:extLst>
              </a:tr>
              <a:tr h="7757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66338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19855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D940F32A-99CD-4248-A3F6-67B239FB02AA}"/>
              </a:ext>
            </a:extLst>
          </p:cNvPr>
          <p:cNvSpPr txBox="1"/>
          <p:nvPr/>
        </p:nvSpPr>
        <p:spPr>
          <a:xfrm>
            <a:off x="1371605" y="6239465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BD9249D-7D90-4986-A5C5-8BE93A046E75}"/>
              </a:ext>
            </a:extLst>
          </p:cNvPr>
          <p:cNvSpPr txBox="1"/>
          <p:nvPr/>
        </p:nvSpPr>
        <p:spPr>
          <a:xfrm>
            <a:off x="1597746" y="6431821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47AD148-1D16-4363-B60B-6F01247093E6}"/>
              </a:ext>
            </a:extLst>
          </p:cNvPr>
          <p:cNvSpPr txBox="1"/>
          <p:nvPr/>
        </p:nvSpPr>
        <p:spPr>
          <a:xfrm>
            <a:off x="285140" y="303002"/>
            <a:ext cx="1118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Tabela 03: Dados dos alunos aprovados ou reprovados nos Centros de Ensino</a:t>
            </a:r>
          </a:p>
        </p:txBody>
      </p:sp>
    </p:spTree>
    <p:extLst>
      <p:ext uri="{BB962C8B-B14F-4D97-AF65-F5344CB8AC3E}">
        <p14:creationId xmlns:p14="http://schemas.microsoft.com/office/powerpoint/2010/main" val="2689727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E2388E3E-6516-47D1-AD81-E410563D14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751141"/>
              </p:ext>
            </p:extLst>
          </p:nvPr>
        </p:nvGraphicFramePr>
        <p:xfrm>
          <a:off x="1052945" y="670553"/>
          <a:ext cx="10907996" cy="5656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C17A09A2-3F10-4122-9AC9-7ECBAB4084AB}"/>
              </a:ext>
            </a:extLst>
          </p:cNvPr>
          <p:cNvSpPr txBox="1"/>
          <p:nvPr/>
        </p:nvSpPr>
        <p:spPr>
          <a:xfrm>
            <a:off x="1468584" y="6197900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01E32AA-FBAD-4A29-B8C9-E63B357E54DF}"/>
              </a:ext>
            </a:extLst>
          </p:cNvPr>
          <p:cNvSpPr txBox="1"/>
          <p:nvPr/>
        </p:nvSpPr>
        <p:spPr>
          <a:xfrm>
            <a:off x="1694725" y="6390256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F96DA0E-FCE9-4A76-9610-5E3A366424A2}"/>
              </a:ext>
            </a:extLst>
          </p:cNvPr>
          <p:cNvSpPr txBox="1"/>
          <p:nvPr/>
        </p:nvSpPr>
        <p:spPr>
          <a:xfrm>
            <a:off x="285140" y="301221"/>
            <a:ext cx="11117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Gráfico 01: Dados dos alunos aprovados ou reprovados na UFRB por semestre letivo</a:t>
            </a:r>
          </a:p>
        </p:txBody>
      </p:sp>
    </p:spTree>
    <p:extLst>
      <p:ext uri="{BB962C8B-B14F-4D97-AF65-F5344CB8AC3E}">
        <p14:creationId xmlns:p14="http://schemas.microsoft.com/office/powerpoint/2010/main" val="557198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AACA3B1E-F552-4F3D-AAFE-CE2A77F4EBED}"/>
              </a:ext>
            </a:extLst>
          </p:cNvPr>
          <p:cNvSpPr txBox="1"/>
          <p:nvPr/>
        </p:nvSpPr>
        <p:spPr>
          <a:xfrm>
            <a:off x="1620976" y="6253320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EEC247F-8C48-447C-B213-815E4C30B7ED}"/>
              </a:ext>
            </a:extLst>
          </p:cNvPr>
          <p:cNvSpPr txBox="1"/>
          <p:nvPr/>
        </p:nvSpPr>
        <p:spPr>
          <a:xfrm>
            <a:off x="1847117" y="6445676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4B6B2E9-A9B9-4D00-BAF3-6C735E725CC0}"/>
              </a:ext>
            </a:extLst>
          </p:cNvPr>
          <p:cNvSpPr txBox="1"/>
          <p:nvPr/>
        </p:nvSpPr>
        <p:spPr>
          <a:xfrm>
            <a:off x="299888" y="270832"/>
            <a:ext cx="1033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Gráfico 02: Dados dos alunos aprovados ou reprovados nos Centros de Ensino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77EFD223-2B31-43FF-A12C-D3851E63A4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3422194"/>
              </p:ext>
            </p:extLst>
          </p:nvPr>
        </p:nvGraphicFramePr>
        <p:xfrm>
          <a:off x="1620976" y="832520"/>
          <a:ext cx="10222680" cy="542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663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EAFCF6AF-C3D3-4579-B4AE-B72BE64084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743866"/>
              </p:ext>
            </p:extLst>
          </p:nvPr>
        </p:nvGraphicFramePr>
        <p:xfrm>
          <a:off x="188685" y="553079"/>
          <a:ext cx="11785606" cy="5686392"/>
        </p:xfrm>
        <a:graphic>
          <a:graphicData uri="http://schemas.openxmlformats.org/drawingml/2006/table">
            <a:tbl>
              <a:tblPr/>
              <a:tblGrid>
                <a:gridCol w="841829">
                  <a:extLst>
                    <a:ext uri="{9D8B030D-6E8A-4147-A177-3AD203B41FA5}">
                      <a16:colId xmlns:a16="http://schemas.microsoft.com/office/drawing/2014/main" val="914245833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2371999576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166908160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2485877002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937382107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804849211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2272547987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2658303278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597214148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371190422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4046863657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4127005339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3448768850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1131634316"/>
                    </a:ext>
                  </a:extLst>
                </a:gridCol>
              </a:tblGrid>
              <a:tr h="351012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SEMESTRE LETIVO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NOTA DO ALUNO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202967"/>
                  </a:ext>
                </a:extLst>
              </a:tr>
              <a:tr h="351012"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&lt;= 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1,0 - 1,9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2,0 - 2,9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3,0 - 3,9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4,0 - 4,9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5,0 - 5,9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6,0 - 6,9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7,0 - 7,9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8,0 - 8,9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9,0 - 9,9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642951"/>
                  </a:ext>
                </a:extLst>
              </a:tr>
              <a:tr h="351012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142730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077807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398806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68240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379738"/>
                  </a:ext>
                </a:extLst>
              </a:tr>
              <a:tr h="36856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6000"/>
                  </a:ext>
                </a:extLst>
              </a:tr>
              <a:tr h="36856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523085"/>
                  </a:ext>
                </a:extLst>
              </a:tr>
              <a:tr h="351012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30439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59116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147014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635231"/>
                  </a:ext>
                </a:extLst>
              </a:tr>
              <a:tr h="3510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702637"/>
                  </a:ext>
                </a:extLst>
              </a:tr>
              <a:tr h="36856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634472"/>
                  </a:ext>
                </a:extLst>
              </a:tr>
              <a:tr h="36856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00637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CD278897-26EE-48DB-9361-0D6A6A6449CD}"/>
              </a:ext>
            </a:extLst>
          </p:cNvPr>
          <p:cNvSpPr txBox="1"/>
          <p:nvPr/>
        </p:nvSpPr>
        <p:spPr>
          <a:xfrm>
            <a:off x="1371605" y="6239465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AD4C44-E921-4051-BCA5-820783A997B2}"/>
              </a:ext>
            </a:extLst>
          </p:cNvPr>
          <p:cNvSpPr txBox="1"/>
          <p:nvPr/>
        </p:nvSpPr>
        <p:spPr>
          <a:xfrm>
            <a:off x="1597746" y="6431821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819E7F3-DC6C-47EA-8C35-0E0F017E9BA5}"/>
              </a:ext>
            </a:extLst>
          </p:cNvPr>
          <p:cNvSpPr txBox="1"/>
          <p:nvPr/>
        </p:nvSpPr>
        <p:spPr>
          <a:xfrm>
            <a:off x="299888" y="183748"/>
            <a:ext cx="11775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Tabela 04: Dados da nota dos alunos 2010.1 a 2010.2</a:t>
            </a:r>
          </a:p>
        </p:txBody>
      </p:sp>
    </p:spTree>
    <p:extLst>
      <p:ext uri="{BB962C8B-B14F-4D97-AF65-F5344CB8AC3E}">
        <p14:creationId xmlns:p14="http://schemas.microsoft.com/office/powerpoint/2010/main" val="349142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33E00FC-7BF1-49E3-BE98-1FC54BE1AB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672701"/>
              </p:ext>
            </p:extLst>
          </p:nvPr>
        </p:nvGraphicFramePr>
        <p:xfrm>
          <a:off x="348343" y="553079"/>
          <a:ext cx="11785606" cy="5686384"/>
        </p:xfrm>
        <a:graphic>
          <a:graphicData uri="http://schemas.openxmlformats.org/drawingml/2006/table">
            <a:tbl>
              <a:tblPr/>
              <a:tblGrid>
                <a:gridCol w="841829">
                  <a:extLst>
                    <a:ext uri="{9D8B030D-6E8A-4147-A177-3AD203B41FA5}">
                      <a16:colId xmlns:a16="http://schemas.microsoft.com/office/drawing/2014/main" val="3127908047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1860183589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411995651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3847737639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2350524166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2940280177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2719470107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3334713491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2528520993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623460103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2155252639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299124415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333528865"/>
                    </a:ext>
                  </a:extLst>
                </a:gridCol>
                <a:gridCol w="841829">
                  <a:extLst>
                    <a:ext uri="{9D8B030D-6E8A-4147-A177-3AD203B41FA5}">
                      <a16:colId xmlns:a16="http://schemas.microsoft.com/office/drawing/2014/main" val="728056878"/>
                    </a:ext>
                  </a:extLst>
                </a:gridCol>
              </a:tblGrid>
              <a:tr h="351011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SEMESTRE LETIVO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NOTA DO ALUNO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253139"/>
                  </a:ext>
                </a:extLst>
              </a:tr>
              <a:tr h="351011"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&lt;= 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1,0 - 1,9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2,0 - 2,9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3,0 - 3,9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4,0 - 4,9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5,0 - 5,9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6,0 - 6,9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7,0 - 7,9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8,0 - 8,9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9,0 - 9,9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334795"/>
                  </a:ext>
                </a:extLst>
              </a:tr>
              <a:tr h="351011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035430"/>
                  </a:ext>
                </a:extLst>
              </a:tr>
              <a:tr h="35101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742403"/>
                  </a:ext>
                </a:extLst>
              </a:tr>
              <a:tr h="35101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8155"/>
                  </a:ext>
                </a:extLst>
              </a:tr>
              <a:tr h="35101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650891"/>
                  </a:ext>
                </a:extLst>
              </a:tr>
              <a:tr h="35101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962904"/>
                  </a:ext>
                </a:extLst>
              </a:tr>
              <a:tr h="3685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402707"/>
                  </a:ext>
                </a:extLst>
              </a:tr>
              <a:tr h="3685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479058"/>
                  </a:ext>
                </a:extLst>
              </a:tr>
              <a:tr h="351011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DE ENSINO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CAHL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972943"/>
                  </a:ext>
                </a:extLst>
              </a:tr>
              <a:tr h="35101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CCAAB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601327"/>
                  </a:ext>
                </a:extLst>
              </a:tr>
              <a:tr h="35101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513472"/>
                  </a:ext>
                </a:extLst>
              </a:tr>
              <a:tr h="35101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CETEC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809358"/>
                  </a:ext>
                </a:extLst>
              </a:tr>
              <a:tr h="35101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CFP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13005"/>
                  </a:ext>
                </a:extLst>
              </a:tr>
              <a:tr h="3685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PARFOR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771356"/>
                  </a:ext>
                </a:extLst>
              </a:tr>
              <a:tr h="3685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UFRB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027710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A1AA92C4-0B01-4202-A1AB-F51ED413B7DE}"/>
              </a:ext>
            </a:extLst>
          </p:cNvPr>
          <p:cNvSpPr txBox="1"/>
          <p:nvPr/>
        </p:nvSpPr>
        <p:spPr>
          <a:xfrm>
            <a:off x="1371605" y="6239465"/>
            <a:ext cx="258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Sagres Acadêmico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17A9AC2-AD54-4F19-9394-8827AA564F44}"/>
              </a:ext>
            </a:extLst>
          </p:cNvPr>
          <p:cNvSpPr txBox="1"/>
          <p:nvPr/>
        </p:nvSpPr>
        <p:spPr>
          <a:xfrm>
            <a:off x="1597746" y="6431821"/>
            <a:ext cx="4183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Elaborado pelo NUGAA\CPPG\PROGRAD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FA23235-9637-4D18-B03F-1DE6910FA25F}"/>
              </a:ext>
            </a:extLst>
          </p:cNvPr>
          <p:cNvSpPr txBox="1"/>
          <p:nvPr/>
        </p:nvSpPr>
        <p:spPr>
          <a:xfrm>
            <a:off x="299888" y="183748"/>
            <a:ext cx="11775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Tabela 05: Dados da nota dos alunos 2011.1 a 2011.2</a:t>
            </a:r>
          </a:p>
        </p:txBody>
      </p:sp>
    </p:spTree>
    <p:extLst>
      <p:ext uri="{BB962C8B-B14F-4D97-AF65-F5344CB8AC3E}">
        <p14:creationId xmlns:p14="http://schemas.microsoft.com/office/powerpoint/2010/main" val="3732429398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231</TotalTime>
  <Words>3377</Words>
  <Application>Microsoft Office PowerPoint</Application>
  <PresentationFormat>Widescreen</PresentationFormat>
  <Paragraphs>1671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Cacho</vt:lpstr>
      <vt:lpstr>Apresentação do PowerPoint</vt:lpstr>
      <vt:lpstr>Metodologia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louro</dc:creator>
  <cp:lastModifiedBy>thiago louro</cp:lastModifiedBy>
  <cp:revision>18</cp:revision>
  <dcterms:created xsi:type="dcterms:W3CDTF">2017-10-26T14:51:55Z</dcterms:created>
  <dcterms:modified xsi:type="dcterms:W3CDTF">2017-11-14T18:47:06Z</dcterms:modified>
</cp:coreProperties>
</file>